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mov" ContentType="video/quicktime"/>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Ex2.xml" ContentType="application/vnd.ms-office.chartex+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05"/>
  </p:notesMasterIdLst>
  <p:handoutMasterIdLst>
    <p:handoutMasterId r:id="rId106"/>
  </p:handoutMasterIdLst>
  <p:sldIdLst>
    <p:sldId id="963" r:id="rId2"/>
    <p:sldId id="1202" r:id="rId3"/>
    <p:sldId id="1206" r:id="rId4"/>
    <p:sldId id="1203" r:id="rId5"/>
    <p:sldId id="1101" r:id="rId6"/>
    <p:sldId id="1102" r:id="rId7"/>
    <p:sldId id="1209" r:id="rId8"/>
    <p:sldId id="1104" r:id="rId9"/>
    <p:sldId id="1216" r:id="rId10"/>
    <p:sldId id="1105" r:id="rId11"/>
    <p:sldId id="1094" r:id="rId12"/>
    <p:sldId id="1106" r:id="rId13"/>
    <p:sldId id="1210" r:id="rId14"/>
    <p:sldId id="950" r:id="rId15"/>
    <p:sldId id="1119" r:id="rId16"/>
    <p:sldId id="1118" r:id="rId17"/>
    <p:sldId id="1117" r:id="rId18"/>
    <p:sldId id="1120" r:id="rId19"/>
    <p:sldId id="952" r:id="rId20"/>
    <p:sldId id="1124" r:id="rId21"/>
    <p:sldId id="964" r:id="rId22"/>
    <p:sldId id="1121" r:id="rId23"/>
    <p:sldId id="1122" r:id="rId24"/>
    <p:sldId id="1125" r:id="rId25"/>
    <p:sldId id="1126" r:id="rId26"/>
    <p:sldId id="1123" r:id="rId27"/>
    <p:sldId id="1129" r:id="rId28"/>
    <p:sldId id="1131" r:id="rId29"/>
    <p:sldId id="1135" r:id="rId30"/>
    <p:sldId id="1136" r:id="rId31"/>
    <p:sldId id="1137" r:id="rId32"/>
    <p:sldId id="1138" r:id="rId33"/>
    <p:sldId id="1211" r:id="rId34"/>
    <p:sldId id="1212" r:id="rId35"/>
    <p:sldId id="1130" r:id="rId36"/>
    <p:sldId id="1213" r:id="rId37"/>
    <p:sldId id="1133" r:id="rId38"/>
    <p:sldId id="1145" r:id="rId39"/>
    <p:sldId id="1107" r:id="rId40"/>
    <p:sldId id="1170" r:id="rId41"/>
    <p:sldId id="1171" r:id="rId42"/>
    <p:sldId id="1172" r:id="rId43"/>
    <p:sldId id="1173" r:id="rId44"/>
    <p:sldId id="1108" r:id="rId45"/>
    <p:sldId id="1207" r:id="rId46"/>
    <p:sldId id="1204" r:id="rId47"/>
    <p:sldId id="1205" r:id="rId48"/>
    <p:sldId id="1232" r:id="rId49"/>
    <p:sldId id="1116" r:id="rId50"/>
    <p:sldId id="1233" r:id="rId51"/>
    <p:sldId id="1234" r:id="rId52"/>
    <p:sldId id="1235" r:id="rId53"/>
    <p:sldId id="1236" r:id="rId54"/>
    <p:sldId id="1237" r:id="rId55"/>
    <p:sldId id="1238" r:id="rId56"/>
    <p:sldId id="1250" r:id="rId57"/>
    <p:sldId id="1074" r:id="rId58"/>
    <p:sldId id="1075" r:id="rId59"/>
    <p:sldId id="1251" r:id="rId60"/>
    <p:sldId id="1200" r:id="rId61"/>
    <p:sldId id="1201" r:id="rId62"/>
    <p:sldId id="1139" r:id="rId63"/>
    <p:sldId id="1140" r:id="rId64"/>
    <p:sldId id="1141" r:id="rId65"/>
    <p:sldId id="1142" r:id="rId66"/>
    <p:sldId id="1144" r:id="rId67"/>
    <p:sldId id="1143" r:id="rId68"/>
    <p:sldId id="1191" r:id="rId69"/>
    <p:sldId id="1192" r:id="rId70"/>
    <p:sldId id="1147" r:id="rId71"/>
    <p:sldId id="1193" r:id="rId72"/>
    <p:sldId id="1194" r:id="rId73"/>
    <p:sldId id="1198" r:id="rId74"/>
    <p:sldId id="1195" r:id="rId75"/>
    <p:sldId id="1196" r:id="rId76"/>
    <p:sldId id="1149" r:id="rId77"/>
    <p:sldId id="1150" r:id="rId78"/>
    <p:sldId id="1103" r:id="rId79"/>
    <p:sldId id="1151" r:id="rId80"/>
    <p:sldId id="1152" r:id="rId81"/>
    <p:sldId id="1153" r:id="rId82"/>
    <p:sldId id="1154" r:id="rId83"/>
    <p:sldId id="1155" r:id="rId84"/>
    <p:sldId id="1156" r:id="rId85"/>
    <p:sldId id="1157" r:id="rId86"/>
    <p:sldId id="1158" r:id="rId87"/>
    <p:sldId id="1159" r:id="rId88"/>
    <p:sldId id="1161" r:id="rId89"/>
    <p:sldId id="1160" r:id="rId90"/>
    <p:sldId id="1162" r:id="rId91"/>
    <p:sldId id="1163" r:id="rId92"/>
    <p:sldId id="1164" r:id="rId93"/>
    <p:sldId id="1165" r:id="rId94"/>
    <p:sldId id="1167" r:id="rId95"/>
    <p:sldId id="1168" r:id="rId96"/>
    <p:sldId id="1148" r:id="rId97"/>
    <p:sldId id="1184" r:id="rId98"/>
    <p:sldId id="1185" r:id="rId99"/>
    <p:sldId id="1186" r:id="rId100"/>
    <p:sldId id="1187" r:id="rId101"/>
    <p:sldId id="1188" r:id="rId102"/>
    <p:sldId id="1190" r:id="rId103"/>
    <p:sldId id="1189" r:id="rId104"/>
  </p:sldIdLst>
  <p:sldSz cx="9144000" cy="6858000" type="screen4x3"/>
  <p:notesSz cx="6858000" cy="9144000"/>
  <p:custDataLst>
    <p:tags r:id="rId107"/>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khiya1972@outlook.com" initials="m" lastIdx="1" clrIdx="0">
    <p:extLst>
      <p:ext uri="{19B8F6BF-5375-455C-9EA6-DF929625EA0E}">
        <p15:presenceInfo xmlns:p15="http://schemas.microsoft.com/office/powerpoint/2012/main" userId="88910e824b60805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975" autoAdjust="0"/>
    <p:restoredTop sz="92614" autoAdjust="0"/>
  </p:normalViewPr>
  <p:slideViewPr>
    <p:cSldViewPr>
      <p:cViewPr varScale="1">
        <p:scale>
          <a:sx n="88" d="100"/>
          <a:sy n="88" d="100"/>
        </p:scale>
        <p:origin x="138" y="102"/>
      </p:cViewPr>
      <p:guideLst>
        <p:guide orient="horz" pos="2160"/>
        <p:guide pos="2880"/>
      </p:guideLst>
    </p:cSldViewPr>
  </p:slideViewPr>
  <p:outlineViewPr>
    <p:cViewPr>
      <p:scale>
        <a:sx n="33" d="100"/>
        <a:sy n="33" d="100"/>
      </p:scale>
      <p:origin x="0" y="133387"/>
    </p:cViewPr>
  </p:outlineViewPr>
  <p:notesTextViewPr>
    <p:cViewPr>
      <p:scale>
        <a:sx n="100" d="100"/>
        <a:sy n="100" d="100"/>
      </p:scale>
      <p:origin x="0" y="0"/>
    </p:cViewPr>
  </p:notesTextViewPr>
  <p:sorterViewPr>
    <p:cViewPr>
      <p:scale>
        <a:sx n="66" d="100"/>
        <a:sy n="66" d="100"/>
      </p:scale>
      <p:origin x="0" y="25766"/>
    </p:cViewPr>
  </p:sorterViewPr>
  <p:notesViewPr>
    <p:cSldViewPr>
      <p:cViewPr varScale="1">
        <p:scale>
          <a:sx n="48" d="100"/>
          <a:sy n="48" d="100"/>
        </p:scale>
        <p:origin x="2752" y="4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gs" Target="tags/tag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Book1"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Model Test Performance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yVal>
            <c:numRef>
              <c:f>Sheet1!$H$7:$H$18</c:f>
              <c:numCache>
                <c:formatCode>General</c:formatCode>
                <c:ptCount val="12"/>
                <c:pt idx="0">
                  <c:v>83.4</c:v>
                </c:pt>
                <c:pt idx="1">
                  <c:v>84.8</c:v>
                </c:pt>
                <c:pt idx="2">
                  <c:v>86.4</c:v>
                </c:pt>
                <c:pt idx="3">
                  <c:v>85.3</c:v>
                </c:pt>
                <c:pt idx="4">
                  <c:v>86</c:v>
                </c:pt>
                <c:pt idx="5">
                  <c:v>84.1</c:v>
                </c:pt>
                <c:pt idx="6">
                  <c:v>84.3</c:v>
                </c:pt>
                <c:pt idx="7">
                  <c:v>85.8</c:v>
                </c:pt>
                <c:pt idx="8">
                  <c:v>83.7</c:v>
                </c:pt>
                <c:pt idx="9">
                  <c:v>84.1</c:v>
                </c:pt>
                <c:pt idx="10">
                  <c:v>84.2</c:v>
                </c:pt>
                <c:pt idx="11">
                  <c:v>84.5</c:v>
                </c:pt>
              </c:numCache>
            </c:numRef>
          </c:yVal>
          <c:smooth val="0"/>
          <c:extLst>
            <c:ext xmlns:c16="http://schemas.microsoft.com/office/drawing/2014/chart" uri="{C3380CC4-5D6E-409C-BE32-E72D297353CC}">
              <c16:uniqueId val="{00000000-A768-436C-9CD3-D15DF7E574DA}"/>
            </c:ext>
          </c:extLst>
        </c:ser>
        <c:dLbls>
          <c:showLegendKey val="0"/>
          <c:showVal val="0"/>
          <c:showCatName val="0"/>
          <c:showSerName val="0"/>
          <c:showPercent val="0"/>
          <c:showBubbleSize val="0"/>
        </c:dLbls>
        <c:axId val="496683264"/>
        <c:axId val="496684576"/>
      </c:scatterChart>
      <c:valAx>
        <c:axId val="496683264"/>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6684576"/>
        <c:crosses val="autoZero"/>
        <c:crossBetween val="midCat"/>
      </c:valAx>
      <c:valAx>
        <c:axId val="496684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668326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Sheet2!$D$10:$D$59</cx:f>
        <cx:lvl ptCount="50" formatCode="General">
          <cx:pt idx="0">0.75</cx:pt>
          <cx:pt idx="1">0.625</cx:pt>
          <cx:pt idx="2">0.5625</cx:pt>
          <cx:pt idx="3">0.75</cx:pt>
          <cx:pt idx="4">0.8125</cx:pt>
          <cx:pt idx="5">0.8125</cx:pt>
          <cx:pt idx="6">0.875</cx:pt>
          <cx:pt idx="7">0.75</cx:pt>
          <cx:pt idx="8">0.8125</cx:pt>
          <cx:pt idx="9">0.8125</cx:pt>
          <cx:pt idx="10">0.8125</cx:pt>
          <cx:pt idx="11">0.75</cx:pt>
          <cx:pt idx="12">0.8125</cx:pt>
          <cx:pt idx="13">0.5</cx:pt>
          <cx:pt idx="14">0.9375</cx:pt>
          <cx:pt idx="15">0.6875</cx:pt>
          <cx:pt idx="16">0.75</cx:pt>
          <cx:pt idx="17">0.5625</cx:pt>
          <cx:pt idx="18">0.59999999999999998</cx:pt>
          <cx:pt idx="19">0.66666667000000002</cx:pt>
          <cx:pt idx="20">0.66666667000000002</cx:pt>
          <cx:pt idx="21">0.80000000000000004</cx:pt>
          <cx:pt idx="22">0.80000000000000004</cx:pt>
          <cx:pt idx="23">0.86666666999999997</cx:pt>
          <cx:pt idx="24">0.80000000000000004</cx:pt>
          <cx:pt idx="25">0.66666667000000002</cx:pt>
          <cx:pt idx="26">0.80000000000000004</cx:pt>
          <cx:pt idx="27">0.86666666999999997</cx:pt>
          <cx:pt idx="28">0.73333333000000001</cx:pt>
          <cx:pt idx="29">0.86666666999999997</cx:pt>
          <cx:pt idx="30">0.80000000000000004</cx:pt>
          <cx:pt idx="31">0.66666667000000002</cx:pt>
          <cx:pt idx="32">0.80000000000000004</cx:pt>
          <cx:pt idx="33">1</cx:pt>
          <cx:pt idx="34">0.73333333000000001</cx:pt>
          <cx:pt idx="35">0.86666666999999997</cx:pt>
          <cx:pt idx="36">0.73333333000000001</cx:pt>
          <cx:pt idx="37">0.80000000000000004</cx:pt>
          <cx:pt idx="38">0.93333332999999996</cx:pt>
          <cx:pt idx="39">1</cx:pt>
          <cx:pt idx="40">0.73333333000000001</cx:pt>
          <cx:pt idx="41">0.73333333000000001</cx:pt>
          <cx:pt idx="42">0.73333333000000001</cx:pt>
          <cx:pt idx="43">0.59999999999999998</cx:pt>
          <cx:pt idx="44">0.86666666999999997</cx:pt>
          <cx:pt idx="45">0.66666667000000002</cx:pt>
          <cx:pt idx="46">0.80000000000000004</cx:pt>
          <cx:pt idx="47">0.86666666999999997</cx:pt>
          <cx:pt idx="48">0.86666666999999997</cx:pt>
          <cx:pt idx="49">0.80000000000000004</cx:pt>
        </cx:lvl>
      </cx:numDim>
    </cx:data>
  </cx:chartData>
  <cx:chart>
    <cx:title pos="t" align="ctr" overlay="0">
      <cx:tx>
        <cx:txData>
          <cx:v>Score Distribution</cx:v>
        </cx:txData>
      </cx:tx>
      <cx:txPr>
        <a:bodyPr spcFirstLastPara="1" vertOverflow="ellipsis" horzOverflow="overflow" wrap="square" lIns="0" tIns="0" rIns="0" bIns="0" anchor="ctr" anchorCtr="1"/>
        <a:lstStyle/>
        <a:p>
          <a:pPr algn="ctr" rtl="0">
            <a:defRPr/>
          </a:pPr>
          <a:r>
            <a:rPr lang="en-US" sz="1400" b="0" i="0" u="none" strike="noStrike" baseline="0" dirty="0">
              <a:solidFill>
                <a:schemeClr val="tx1"/>
              </a:solidFill>
              <a:latin typeface="Calibri" panose="020F0502020204030204"/>
            </a:rPr>
            <a:t>Score Distribution</a:t>
          </a:r>
        </a:p>
      </cx:txPr>
    </cx:title>
    <cx:plotArea>
      <cx:plotAreaRegion>
        <cx:series layoutId="clusteredColumn" uniqueId="{A59DF281-8EEB-4965-9F4B-368873B0C2D5}">
          <cx:dataId val="0"/>
          <cx:layoutPr>
            <cx:binning intervalClosed="r"/>
          </cx:layoutPr>
        </cx:series>
      </cx:plotAreaRegion>
      <cx:axis id="0">
        <cx:catScaling gapWidth="0"/>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Sheet2!$D$10:$D$59</cx:f>
        <cx:lvl ptCount="50" formatCode="General">
          <cx:pt idx="0">0.75</cx:pt>
          <cx:pt idx="1">0.625</cx:pt>
          <cx:pt idx="2">0.5625</cx:pt>
          <cx:pt idx="3">0.75</cx:pt>
          <cx:pt idx="4">0.8125</cx:pt>
          <cx:pt idx="5">0.8125</cx:pt>
          <cx:pt idx="6">0.875</cx:pt>
          <cx:pt idx="7">0.75</cx:pt>
          <cx:pt idx="8">0.8125</cx:pt>
          <cx:pt idx="9">0.8125</cx:pt>
          <cx:pt idx="10">0.8125</cx:pt>
          <cx:pt idx="11">0.75</cx:pt>
          <cx:pt idx="12">0.8125</cx:pt>
          <cx:pt idx="13">0.5</cx:pt>
          <cx:pt idx="14">0.9375</cx:pt>
          <cx:pt idx="15">0.6875</cx:pt>
          <cx:pt idx="16">0.75</cx:pt>
          <cx:pt idx="17">0.5625</cx:pt>
          <cx:pt idx="18">0.59999999999999998</cx:pt>
          <cx:pt idx="19">0.66666667000000002</cx:pt>
          <cx:pt idx="20">0.66666667000000002</cx:pt>
          <cx:pt idx="21">0.80000000000000004</cx:pt>
          <cx:pt idx="22">0.80000000000000004</cx:pt>
          <cx:pt idx="23">0.86666666999999997</cx:pt>
          <cx:pt idx="24">0.80000000000000004</cx:pt>
          <cx:pt idx="25">0.66666667000000002</cx:pt>
          <cx:pt idx="26">0.80000000000000004</cx:pt>
          <cx:pt idx="27">0.86666666999999997</cx:pt>
          <cx:pt idx="28">0.73333333000000001</cx:pt>
          <cx:pt idx="29">0.86666666999999997</cx:pt>
          <cx:pt idx="30">0.80000000000000004</cx:pt>
          <cx:pt idx="31">0.66666667000000002</cx:pt>
          <cx:pt idx="32">0.80000000000000004</cx:pt>
          <cx:pt idx="33">1</cx:pt>
          <cx:pt idx="34">0.73333333000000001</cx:pt>
          <cx:pt idx="35">0.86666666999999997</cx:pt>
          <cx:pt idx="36">0.73333333000000001</cx:pt>
          <cx:pt idx="37">0.80000000000000004</cx:pt>
          <cx:pt idx="38">0.93333332999999996</cx:pt>
          <cx:pt idx="39">1</cx:pt>
          <cx:pt idx="40">0.73333333000000001</cx:pt>
          <cx:pt idx="41">0.73333333000000001</cx:pt>
          <cx:pt idx="42">0.73333333000000001</cx:pt>
          <cx:pt idx="43">0.59999999999999998</cx:pt>
          <cx:pt idx="44">0.86666666999999997</cx:pt>
          <cx:pt idx="45">0.66666667000000002</cx:pt>
          <cx:pt idx="46">0.80000000000000004</cx:pt>
          <cx:pt idx="47">0.86666666999999997</cx:pt>
          <cx:pt idx="48">0.86666666999999997</cx:pt>
          <cx:pt idx="49">0.80000000000000004</cx:pt>
        </cx:lvl>
      </cx:numDim>
    </cx:data>
  </cx:chartData>
  <cx:chart>
    <cx:title pos="t" align="ctr" overlay="0">
      <cx:tx>
        <cx:txData>
          <cx:v>Score Distribution</cx:v>
        </cx:txData>
      </cx:tx>
      <cx:txPr>
        <a:bodyPr spcFirstLastPara="1" vertOverflow="ellipsis" horzOverflow="overflow" wrap="square" lIns="0" tIns="0" rIns="0" bIns="0" anchor="ctr" anchorCtr="1"/>
        <a:lstStyle/>
        <a:p>
          <a:pPr algn="ctr" rtl="0">
            <a:defRPr/>
          </a:pPr>
          <a:r>
            <a:rPr lang="en-US" sz="1400" b="0" i="0" u="none" strike="noStrike" baseline="0" dirty="0">
              <a:solidFill>
                <a:schemeClr val="tx1"/>
              </a:solidFill>
              <a:latin typeface="Calibri" panose="020F0502020204030204"/>
            </a:rPr>
            <a:t>Score Distribution</a:t>
          </a:r>
        </a:p>
      </cx:txPr>
    </cx:title>
    <cx:plotArea>
      <cx:plotAreaRegion>
        <cx:series layoutId="clusteredColumn" uniqueId="{A59DF281-8EEB-4965-9F4B-368873B0C2D5}">
          <cx:dataId val="0"/>
          <cx:layoutPr>
            <cx:binning intervalClosed="r"/>
          </cx:layoutPr>
        </cx:series>
      </cx:plotAreaRegion>
      <cx:axis id="0">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E29AF9-C613-4D7A-BD65-6AA708AF68B1}" type="datetimeFigureOut">
              <a:rPr lang="en-IN" smtClean="0"/>
              <a:pPr/>
              <a:t>12-10-2019</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3A3DE6-275B-4ECD-A046-D02D5CE5D613}" type="slidenum">
              <a:rPr lang="en-IN" smtClean="0"/>
              <a:pPr/>
              <a:t>‹#›</a:t>
            </a:fld>
            <a:endParaRPr lang="en-IN"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52047B-1304-4013-9548-A6ECCCDCDE32}" type="datetimeFigureOut">
              <a:rPr lang="en-US" smtClean="0"/>
              <a:pPr/>
              <a:t>10/12/2019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FA689C-7A94-4775-AB50-7BA2C61A5391}" type="slidenum">
              <a:rPr lang="en-US" smtClean="0"/>
              <a:pPr/>
              <a:t>‹#›</a:t>
            </a:fld>
            <a:endParaRPr lang="en-US" dirty="0"/>
          </a:p>
        </p:txBody>
      </p:sp>
    </p:spTree>
    <p:extLst>
      <p:ext uri="{BB962C8B-B14F-4D97-AF65-F5344CB8AC3E}">
        <p14:creationId xmlns:p14="http://schemas.microsoft.com/office/powerpoint/2010/main" val="142616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6</a:t>
            </a:fld>
            <a:endParaRPr lang="en-US" dirty="0"/>
          </a:p>
        </p:txBody>
      </p:sp>
    </p:spTree>
    <p:extLst>
      <p:ext uri="{BB962C8B-B14F-4D97-AF65-F5344CB8AC3E}">
        <p14:creationId xmlns:p14="http://schemas.microsoft.com/office/powerpoint/2010/main" val="1866008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FA689C-7A94-4775-AB50-7BA2C61A5391}" type="slidenum">
              <a:rPr lang="en-US" smtClean="0"/>
              <a:pPr/>
              <a:t>29</a:t>
            </a:fld>
            <a:endParaRPr lang="en-US" dirty="0"/>
          </a:p>
        </p:txBody>
      </p:sp>
    </p:spTree>
    <p:extLst>
      <p:ext uri="{BB962C8B-B14F-4D97-AF65-F5344CB8AC3E}">
        <p14:creationId xmlns:p14="http://schemas.microsoft.com/office/powerpoint/2010/main" val="2798368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FA689C-7A94-4775-AB50-7BA2C61A5391}" type="slidenum">
              <a:rPr lang="en-US" smtClean="0"/>
              <a:pPr/>
              <a:t>32</a:t>
            </a:fld>
            <a:endParaRPr lang="en-US" dirty="0"/>
          </a:p>
        </p:txBody>
      </p:sp>
    </p:spTree>
    <p:extLst>
      <p:ext uri="{BB962C8B-B14F-4D97-AF65-F5344CB8AC3E}">
        <p14:creationId xmlns:p14="http://schemas.microsoft.com/office/powerpoint/2010/main" val="1118156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FA689C-7A94-4775-AB50-7BA2C61A5391}" type="slidenum">
              <a:rPr lang="en-US" smtClean="0"/>
              <a:pPr/>
              <a:t>33</a:t>
            </a:fld>
            <a:endParaRPr lang="en-US" dirty="0"/>
          </a:p>
        </p:txBody>
      </p:sp>
    </p:spTree>
    <p:extLst>
      <p:ext uri="{BB962C8B-B14F-4D97-AF65-F5344CB8AC3E}">
        <p14:creationId xmlns:p14="http://schemas.microsoft.com/office/powerpoint/2010/main" val="318332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FA689C-7A94-4775-AB50-7BA2C61A5391}" type="slidenum">
              <a:rPr lang="en-US" smtClean="0"/>
              <a:pPr/>
              <a:t>34</a:t>
            </a:fld>
            <a:endParaRPr lang="en-US" dirty="0"/>
          </a:p>
        </p:txBody>
      </p:sp>
    </p:spTree>
    <p:extLst>
      <p:ext uri="{BB962C8B-B14F-4D97-AF65-F5344CB8AC3E}">
        <p14:creationId xmlns:p14="http://schemas.microsoft.com/office/powerpoint/2010/main" val="1513004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FA689C-7A94-4775-AB50-7BA2C61A5391}" type="slidenum">
              <a:rPr lang="en-US" smtClean="0"/>
              <a:pPr/>
              <a:t>35</a:t>
            </a:fld>
            <a:endParaRPr lang="en-US" dirty="0"/>
          </a:p>
        </p:txBody>
      </p:sp>
    </p:spTree>
    <p:extLst>
      <p:ext uri="{BB962C8B-B14F-4D97-AF65-F5344CB8AC3E}">
        <p14:creationId xmlns:p14="http://schemas.microsoft.com/office/powerpoint/2010/main" val="436344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FA689C-7A94-4775-AB50-7BA2C61A5391}" type="slidenum">
              <a:rPr lang="en-US" smtClean="0"/>
              <a:pPr/>
              <a:t>36</a:t>
            </a:fld>
            <a:endParaRPr lang="en-US" dirty="0"/>
          </a:p>
        </p:txBody>
      </p:sp>
    </p:spTree>
    <p:extLst>
      <p:ext uri="{BB962C8B-B14F-4D97-AF65-F5344CB8AC3E}">
        <p14:creationId xmlns:p14="http://schemas.microsoft.com/office/powerpoint/2010/main" val="3998631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41</a:t>
            </a:fld>
            <a:endParaRPr lang="en-US" dirty="0"/>
          </a:p>
        </p:txBody>
      </p:sp>
    </p:spTree>
    <p:extLst>
      <p:ext uri="{BB962C8B-B14F-4D97-AF65-F5344CB8AC3E}">
        <p14:creationId xmlns:p14="http://schemas.microsoft.com/office/powerpoint/2010/main" val="466752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42</a:t>
            </a:fld>
            <a:endParaRPr lang="en-US" dirty="0"/>
          </a:p>
        </p:txBody>
      </p:sp>
    </p:spTree>
    <p:extLst>
      <p:ext uri="{BB962C8B-B14F-4D97-AF65-F5344CB8AC3E}">
        <p14:creationId xmlns:p14="http://schemas.microsoft.com/office/powerpoint/2010/main" val="1231396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43</a:t>
            </a:fld>
            <a:endParaRPr lang="en-US" dirty="0"/>
          </a:p>
        </p:txBody>
      </p:sp>
    </p:spTree>
    <p:extLst>
      <p:ext uri="{BB962C8B-B14F-4D97-AF65-F5344CB8AC3E}">
        <p14:creationId xmlns:p14="http://schemas.microsoft.com/office/powerpoint/2010/main" val="2596315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48</a:t>
            </a:fld>
            <a:endParaRPr lang="en-US" dirty="0"/>
          </a:p>
        </p:txBody>
      </p:sp>
    </p:spTree>
    <p:extLst>
      <p:ext uri="{BB962C8B-B14F-4D97-AF65-F5344CB8AC3E}">
        <p14:creationId xmlns:p14="http://schemas.microsoft.com/office/powerpoint/2010/main" val="1866427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7</a:t>
            </a:fld>
            <a:endParaRPr lang="en-US" dirty="0"/>
          </a:p>
        </p:txBody>
      </p:sp>
    </p:spTree>
    <p:extLst>
      <p:ext uri="{BB962C8B-B14F-4D97-AF65-F5344CB8AC3E}">
        <p14:creationId xmlns:p14="http://schemas.microsoft.com/office/powerpoint/2010/main" val="2721614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C7FA689C-7A94-4775-AB50-7BA2C61A5391}" type="slidenum">
              <a:rPr lang="en-US" smtClean="0"/>
              <a:pPr/>
              <a:t>49</a:t>
            </a:fld>
            <a:endParaRPr lang="en-US" dirty="0"/>
          </a:p>
        </p:txBody>
      </p:sp>
    </p:spTree>
    <p:extLst>
      <p:ext uri="{BB962C8B-B14F-4D97-AF65-F5344CB8AC3E}">
        <p14:creationId xmlns:p14="http://schemas.microsoft.com/office/powerpoint/2010/main" val="1129342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C7FA689C-7A94-4775-AB50-7BA2C61A5391}" type="slidenum">
              <a:rPr lang="en-US" smtClean="0"/>
              <a:pPr/>
              <a:t>50</a:t>
            </a:fld>
            <a:endParaRPr lang="en-US" dirty="0"/>
          </a:p>
        </p:txBody>
      </p:sp>
    </p:spTree>
    <p:extLst>
      <p:ext uri="{BB962C8B-B14F-4D97-AF65-F5344CB8AC3E}">
        <p14:creationId xmlns:p14="http://schemas.microsoft.com/office/powerpoint/2010/main" val="1461675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C7FA689C-7A94-4775-AB50-7BA2C61A5391}" type="slidenum">
              <a:rPr lang="en-US" smtClean="0"/>
              <a:pPr/>
              <a:t>53</a:t>
            </a:fld>
            <a:endParaRPr lang="en-US" dirty="0"/>
          </a:p>
        </p:txBody>
      </p:sp>
    </p:spTree>
    <p:extLst>
      <p:ext uri="{BB962C8B-B14F-4D97-AF65-F5344CB8AC3E}">
        <p14:creationId xmlns:p14="http://schemas.microsoft.com/office/powerpoint/2010/main" val="3460954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C7FA689C-7A94-4775-AB50-7BA2C61A5391}" type="slidenum">
              <a:rPr lang="en-US" smtClean="0"/>
              <a:pPr/>
              <a:t>54</a:t>
            </a:fld>
            <a:endParaRPr lang="en-US" dirty="0"/>
          </a:p>
        </p:txBody>
      </p:sp>
    </p:spTree>
    <p:extLst>
      <p:ext uri="{BB962C8B-B14F-4D97-AF65-F5344CB8AC3E}">
        <p14:creationId xmlns:p14="http://schemas.microsoft.com/office/powerpoint/2010/main" val="42859377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C7FA689C-7A94-4775-AB50-7BA2C61A5391}" type="slidenum">
              <a:rPr lang="en-US" smtClean="0"/>
              <a:pPr/>
              <a:t>55</a:t>
            </a:fld>
            <a:endParaRPr lang="en-US" dirty="0"/>
          </a:p>
        </p:txBody>
      </p:sp>
    </p:spTree>
    <p:extLst>
      <p:ext uri="{BB962C8B-B14F-4D97-AF65-F5344CB8AC3E}">
        <p14:creationId xmlns:p14="http://schemas.microsoft.com/office/powerpoint/2010/main" val="3922890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C7FA689C-7A94-4775-AB50-7BA2C61A5391}" type="slidenum">
              <a:rPr lang="en-US" smtClean="0"/>
              <a:pPr/>
              <a:t>56</a:t>
            </a:fld>
            <a:endParaRPr lang="en-US" dirty="0"/>
          </a:p>
        </p:txBody>
      </p:sp>
    </p:spTree>
    <p:extLst>
      <p:ext uri="{BB962C8B-B14F-4D97-AF65-F5344CB8AC3E}">
        <p14:creationId xmlns:p14="http://schemas.microsoft.com/office/powerpoint/2010/main" val="12714891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65</a:t>
            </a:fld>
            <a:endParaRPr lang="en-US" dirty="0"/>
          </a:p>
        </p:txBody>
      </p:sp>
    </p:spTree>
    <p:extLst>
      <p:ext uri="{BB962C8B-B14F-4D97-AF65-F5344CB8AC3E}">
        <p14:creationId xmlns:p14="http://schemas.microsoft.com/office/powerpoint/2010/main" val="20731153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78</a:t>
            </a:fld>
            <a:endParaRPr lang="en-US" dirty="0"/>
          </a:p>
        </p:txBody>
      </p:sp>
    </p:spTree>
    <p:extLst>
      <p:ext uri="{BB962C8B-B14F-4D97-AF65-F5344CB8AC3E}">
        <p14:creationId xmlns:p14="http://schemas.microsoft.com/office/powerpoint/2010/main" val="2721614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94</a:t>
            </a:fld>
            <a:endParaRPr lang="en-US" dirty="0"/>
          </a:p>
        </p:txBody>
      </p:sp>
    </p:spTree>
    <p:extLst>
      <p:ext uri="{BB962C8B-B14F-4D97-AF65-F5344CB8AC3E}">
        <p14:creationId xmlns:p14="http://schemas.microsoft.com/office/powerpoint/2010/main" val="2583333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98</a:t>
            </a:fld>
            <a:endParaRPr lang="en-US" dirty="0"/>
          </a:p>
        </p:txBody>
      </p:sp>
    </p:spTree>
    <p:extLst>
      <p:ext uri="{BB962C8B-B14F-4D97-AF65-F5344CB8AC3E}">
        <p14:creationId xmlns:p14="http://schemas.microsoft.com/office/powerpoint/2010/main" val="3258798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11</a:t>
            </a:fld>
            <a:endParaRPr lang="en-US" dirty="0"/>
          </a:p>
        </p:txBody>
      </p:sp>
    </p:spTree>
    <p:extLst>
      <p:ext uri="{BB962C8B-B14F-4D97-AF65-F5344CB8AC3E}">
        <p14:creationId xmlns:p14="http://schemas.microsoft.com/office/powerpoint/2010/main" val="9135082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99</a:t>
            </a:fld>
            <a:endParaRPr lang="en-US" dirty="0"/>
          </a:p>
        </p:txBody>
      </p:sp>
    </p:spTree>
    <p:extLst>
      <p:ext uri="{BB962C8B-B14F-4D97-AF65-F5344CB8AC3E}">
        <p14:creationId xmlns:p14="http://schemas.microsoft.com/office/powerpoint/2010/main" val="33917045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100</a:t>
            </a:fld>
            <a:endParaRPr lang="en-US" dirty="0"/>
          </a:p>
        </p:txBody>
      </p:sp>
    </p:spTree>
    <p:extLst>
      <p:ext uri="{BB962C8B-B14F-4D97-AF65-F5344CB8AC3E}">
        <p14:creationId xmlns:p14="http://schemas.microsoft.com/office/powerpoint/2010/main" val="37776478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101</a:t>
            </a:fld>
            <a:endParaRPr lang="en-US" dirty="0"/>
          </a:p>
        </p:txBody>
      </p:sp>
    </p:spTree>
    <p:extLst>
      <p:ext uri="{BB962C8B-B14F-4D97-AF65-F5344CB8AC3E}">
        <p14:creationId xmlns:p14="http://schemas.microsoft.com/office/powerpoint/2010/main" val="38234883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102</a:t>
            </a:fld>
            <a:endParaRPr lang="en-US" dirty="0"/>
          </a:p>
        </p:txBody>
      </p:sp>
    </p:spTree>
    <p:extLst>
      <p:ext uri="{BB962C8B-B14F-4D97-AF65-F5344CB8AC3E}">
        <p14:creationId xmlns:p14="http://schemas.microsoft.com/office/powerpoint/2010/main" val="839816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103</a:t>
            </a:fld>
            <a:endParaRPr lang="en-US" dirty="0"/>
          </a:p>
        </p:txBody>
      </p:sp>
    </p:spTree>
    <p:extLst>
      <p:ext uri="{BB962C8B-B14F-4D97-AF65-F5344CB8AC3E}">
        <p14:creationId xmlns:p14="http://schemas.microsoft.com/office/powerpoint/2010/main" val="1842266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FA689C-7A94-4775-AB50-7BA2C61A5391}" type="slidenum">
              <a:rPr lang="en-US" smtClean="0"/>
              <a:pPr/>
              <a:t>13</a:t>
            </a:fld>
            <a:endParaRPr lang="en-US" dirty="0"/>
          </a:p>
        </p:txBody>
      </p:sp>
    </p:spTree>
    <p:extLst>
      <p:ext uri="{BB962C8B-B14F-4D97-AF65-F5344CB8AC3E}">
        <p14:creationId xmlns:p14="http://schemas.microsoft.com/office/powerpoint/2010/main" val="1126542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FA689C-7A94-4775-AB50-7BA2C61A5391}" type="slidenum">
              <a:rPr lang="en-US" smtClean="0"/>
              <a:pPr/>
              <a:t>14</a:t>
            </a:fld>
            <a:endParaRPr lang="en-US" dirty="0"/>
          </a:p>
        </p:txBody>
      </p:sp>
    </p:spTree>
    <p:extLst>
      <p:ext uri="{BB962C8B-B14F-4D97-AF65-F5344CB8AC3E}">
        <p14:creationId xmlns:p14="http://schemas.microsoft.com/office/powerpoint/2010/main" val="2975340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FA689C-7A94-4775-AB50-7BA2C61A5391}" type="slidenum">
              <a:rPr lang="en-US" smtClean="0"/>
              <a:pPr/>
              <a:t>15</a:t>
            </a:fld>
            <a:endParaRPr lang="en-US" dirty="0"/>
          </a:p>
        </p:txBody>
      </p:sp>
    </p:spTree>
    <p:extLst>
      <p:ext uri="{BB962C8B-B14F-4D97-AF65-F5344CB8AC3E}">
        <p14:creationId xmlns:p14="http://schemas.microsoft.com/office/powerpoint/2010/main" val="236838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FA689C-7A94-4775-AB50-7BA2C61A5391}" type="slidenum">
              <a:rPr lang="en-US" smtClean="0"/>
              <a:pPr/>
              <a:t>16</a:t>
            </a:fld>
            <a:endParaRPr lang="en-US" dirty="0"/>
          </a:p>
        </p:txBody>
      </p:sp>
    </p:spTree>
    <p:extLst>
      <p:ext uri="{BB962C8B-B14F-4D97-AF65-F5344CB8AC3E}">
        <p14:creationId xmlns:p14="http://schemas.microsoft.com/office/powerpoint/2010/main" val="2581342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FA689C-7A94-4775-AB50-7BA2C61A5391}" type="slidenum">
              <a:rPr lang="en-US" smtClean="0"/>
              <a:pPr/>
              <a:t>27</a:t>
            </a:fld>
            <a:endParaRPr lang="en-US" dirty="0"/>
          </a:p>
        </p:txBody>
      </p:sp>
    </p:spTree>
    <p:extLst>
      <p:ext uri="{BB962C8B-B14F-4D97-AF65-F5344CB8AC3E}">
        <p14:creationId xmlns:p14="http://schemas.microsoft.com/office/powerpoint/2010/main" val="3532115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FA689C-7A94-4775-AB50-7BA2C61A5391}" type="slidenum">
              <a:rPr lang="en-US" smtClean="0"/>
              <a:pPr/>
              <a:t>28</a:t>
            </a:fld>
            <a:endParaRPr lang="en-US" dirty="0"/>
          </a:p>
        </p:txBody>
      </p:sp>
    </p:spTree>
    <p:extLst>
      <p:ext uri="{BB962C8B-B14F-4D97-AF65-F5344CB8AC3E}">
        <p14:creationId xmlns:p14="http://schemas.microsoft.com/office/powerpoint/2010/main" val="3383840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Name Her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6" name="Text Placeholder 3"/>
          <p:cNvSpPr>
            <a:spLocks noGrp="1"/>
          </p:cNvSpPr>
          <p:nvPr>
            <p:ph type="body" sz="quarter" idx="11" hasCustomPrompt="1"/>
          </p:nvPr>
        </p:nvSpPr>
        <p:spPr>
          <a:xfrm>
            <a:off x="469901" y="2612799"/>
            <a:ext cx="8220074" cy="623887"/>
          </a:xfrm>
        </p:spPr>
        <p:txBody>
          <a:bodyPr>
            <a:normAutofit/>
          </a:bodyPr>
          <a:lstStyle>
            <a:lvl1pPr algn="ctr">
              <a:buNone/>
              <a:defRPr kumimoji="0" lang="en-US" sz="3400" b="1" i="0" u="none" strike="noStrike" kern="1200" cap="none" spc="0" normalizeH="0" baseline="0" noProof="0" dirty="0" smtClean="0">
                <a:ln>
                  <a:noFill/>
                </a:ln>
                <a:solidFill>
                  <a:schemeClr val="tx1"/>
                </a:solidFill>
                <a:effectLst/>
                <a:uLnTx/>
                <a:uFillTx/>
                <a:latin typeface="+mn-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469901" y="3290677"/>
            <a:ext cx="8220074" cy="439496"/>
          </a:xfrm>
        </p:spPr>
        <p:txBody>
          <a:bodyPr>
            <a:normAutofit/>
          </a:bodyPr>
          <a:lstStyle>
            <a:lvl1pPr algn="ctr">
              <a:buNone/>
              <a:defRPr kumimoji="0" lang="en-US" sz="2000" b="0"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Who what when where</a:t>
            </a:r>
          </a:p>
        </p:txBody>
      </p:sp>
      <p:sp>
        <p:nvSpPr>
          <p:cNvPr id="5"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f Colo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Column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f Bar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Bar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f Pie Char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42" name="Oval 6"/>
          <p:cNvSpPr>
            <a:spLocks noChangeArrowheads="1"/>
          </p:cNvSpPr>
          <p:nvPr userDrawn="1"/>
        </p:nvSpPr>
        <p:spPr bwMode="gray">
          <a:xfrm>
            <a:off x="355600" y="5858423"/>
            <a:ext cx="8432800" cy="550531"/>
          </a:xfrm>
          <a:prstGeom prst="ellipse">
            <a:avLst/>
          </a:prstGeom>
          <a:gradFill rotWithShape="1">
            <a:gsLst>
              <a:gs pos="0">
                <a:srgbClr val="080808">
                  <a:alpha val="3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
        <p:nvSpPr>
          <p:cNvPr id="57" name="Text Placeholder 56"/>
          <p:cNvSpPr>
            <a:spLocks noGrp="1"/>
          </p:cNvSpPr>
          <p:nvPr>
            <p:ph type="body" sz="quarter" idx="10" hasCustomPrompt="1"/>
          </p:nvPr>
        </p:nvSpPr>
        <p:spPr>
          <a:xfrm>
            <a:off x="785078"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1</a:t>
            </a:r>
            <a:endParaRPr lang="en-IN" dirty="0"/>
          </a:p>
        </p:txBody>
      </p:sp>
      <p:sp>
        <p:nvSpPr>
          <p:cNvPr id="60" name="Text Placeholder 56"/>
          <p:cNvSpPr>
            <a:spLocks noGrp="1"/>
          </p:cNvSpPr>
          <p:nvPr>
            <p:ph type="body" sz="quarter" idx="12" hasCustomPrompt="1"/>
          </p:nvPr>
        </p:nvSpPr>
        <p:spPr>
          <a:xfrm>
            <a:off x="28323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2</a:t>
            </a:r>
            <a:endParaRPr lang="en-IN" dirty="0"/>
          </a:p>
        </p:txBody>
      </p:sp>
      <p:sp>
        <p:nvSpPr>
          <p:cNvPr id="63" name="Text Placeholder 56"/>
          <p:cNvSpPr>
            <a:spLocks noGrp="1"/>
          </p:cNvSpPr>
          <p:nvPr>
            <p:ph type="body" sz="quarter" idx="14" hasCustomPrompt="1"/>
          </p:nvPr>
        </p:nvSpPr>
        <p:spPr>
          <a:xfrm>
            <a:off x="49056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3</a:t>
            </a:r>
          </a:p>
        </p:txBody>
      </p:sp>
      <p:sp>
        <p:nvSpPr>
          <p:cNvPr id="66" name="Text Placeholder 56"/>
          <p:cNvSpPr>
            <a:spLocks noGrp="1"/>
          </p:cNvSpPr>
          <p:nvPr>
            <p:ph type="body" sz="quarter" idx="16" hasCustomPrompt="1"/>
          </p:nvPr>
        </p:nvSpPr>
        <p:spPr>
          <a:xfrm>
            <a:off x="6884396"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4</a:t>
            </a:r>
            <a:endParaRPr lang="en-IN" dirty="0"/>
          </a:p>
        </p:txBody>
      </p:sp>
      <p:sp>
        <p:nvSpPr>
          <p:cNvPr id="12" name="Title 4"/>
          <p:cNvSpPr>
            <a:spLocks noGrp="1"/>
          </p:cNvSpPr>
          <p:nvPr>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 in Circle 2">
    <p:spTree>
      <p:nvGrpSpPr>
        <p:cNvPr id="1" name=""/>
        <p:cNvGrpSpPr/>
        <p:nvPr/>
      </p:nvGrpSpPr>
      <p:grpSpPr>
        <a:xfrm>
          <a:off x="0" y="0"/>
          <a:ext cx="0" cy="0"/>
          <a:chOff x="0" y="0"/>
          <a:chExt cx="0" cy="0"/>
        </a:xfrm>
      </p:grpSpPr>
      <p:sp>
        <p:nvSpPr>
          <p:cNvPr id="12" name="Oval 11"/>
          <p:cNvSpPr/>
          <p:nvPr userDrawn="1"/>
        </p:nvSpPr>
        <p:spPr>
          <a:xfrm>
            <a:off x="2643450" y="1730903"/>
            <a:ext cx="3857101" cy="3857101"/>
          </a:xfrm>
          <a:prstGeom prst="ellipse">
            <a:avLst/>
          </a:prstGeom>
          <a:noFill/>
          <a:ln w="12700" cap="rnd">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itle 4"/>
          <p:cNvSpPr>
            <a:spLocks noGrp="1"/>
          </p:cNvSpPr>
          <p:nvPr userDrawn="1">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
        <p:nvSpPr>
          <p:cNvPr id="22" name="Oval 21"/>
          <p:cNvSpPr/>
          <p:nvPr userDrawn="1"/>
        </p:nvSpPr>
        <p:spPr>
          <a:xfrm>
            <a:off x="2153393"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0" name="Text Placeholder 56"/>
          <p:cNvSpPr>
            <a:spLocks noGrp="1"/>
          </p:cNvSpPr>
          <p:nvPr>
            <p:ph type="body" sz="quarter" idx="14" hasCustomPrompt="1"/>
          </p:nvPr>
        </p:nvSpPr>
        <p:spPr>
          <a:xfrm>
            <a:off x="3474131" y="3152631"/>
            <a:ext cx="2231528" cy="693655"/>
          </a:xfrm>
        </p:spPr>
        <p:txBody>
          <a:bodyPr>
            <a:noAutofit/>
          </a:bodyPr>
          <a:lstStyle>
            <a:lvl1pPr marL="0" indent="0" algn="ctr">
              <a:buNone/>
              <a:defRPr lang="en-IN" sz="2000" kern="1200" baseline="0" dirty="0" smtClean="0">
                <a:solidFill>
                  <a:schemeClr val="tx1"/>
                </a:solidFill>
                <a:latin typeface="Arial" pitchFamily="34" charset="0"/>
                <a:ea typeface="+mn-ea"/>
                <a:cs typeface="Arial" pitchFamily="34" charset="0"/>
              </a:defRPr>
            </a:lvl1pPr>
          </a:lstStyle>
          <a:p>
            <a:pPr lvl="0"/>
            <a:r>
              <a:rPr lang="en-US" dirty="0"/>
              <a:t>INSERT TEXT Subject Matter</a:t>
            </a:r>
            <a:endParaRPr lang="en-IN" dirty="0"/>
          </a:p>
        </p:txBody>
      </p:sp>
      <p:sp>
        <p:nvSpPr>
          <p:cNvPr id="25" name="Oval 24"/>
          <p:cNvSpPr/>
          <p:nvPr userDrawn="1"/>
        </p:nvSpPr>
        <p:spPr>
          <a:xfrm>
            <a:off x="5956137"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Oval 25"/>
          <p:cNvSpPr/>
          <p:nvPr userDrawn="1"/>
        </p:nvSpPr>
        <p:spPr>
          <a:xfrm>
            <a:off x="4093278" y="1338103"/>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1" name="Oval 30"/>
          <p:cNvSpPr/>
          <p:nvPr userDrawn="1"/>
        </p:nvSpPr>
        <p:spPr>
          <a:xfrm>
            <a:off x="4093278" y="5126298"/>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4" name="Text Placeholder 56"/>
          <p:cNvSpPr>
            <a:spLocks noGrp="1"/>
          </p:cNvSpPr>
          <p:nvPr>
            <p:ph type="body" sz="quarter" idx="13" hasCustomPrompt="1"/>
          </p:nvPr>
        </p:nvSpPr>
        <p:spPr>
          <a:xfrm>
            <a:off x="3863878" y="953610"/>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7" name="Text Placeholder 56"/>
          <p:cNvSpPr>
            <a:spLocks noGrp="1"/>
          </p:cNvSpPr>
          <p:nvPr>
            <p:ph type="body" sz="quarter" idx="15" hasCustomPrompt="1"/>
          </p:nvPr>
        </p:nvSpPr>
        <p:spPr>
          <a:xfrm>
            <a:off x="3863878" y="6124845"/>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9" name="Text Placeholder 56"/>
          <p:cNvSpPr>
            <a:spLocks noGrp="1"/>
          </p:cNvSpPr>
          <p:nvPr>
            <p:ph type="body" sz="quarter" idx="16" hasCustomPrompt="1"/>
          </p:nvPr>
        </p:nvSpPr>
        <p:spPr>
          <a:xfrm>
            <a:off x="6998963"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40" name="Text Placeholder 56"/>
          <p:cNvSpPr>
            <a:spLocks noGrp="1"/>
          </p:cNvSpPr>
          <p:nvPr>
            <p:ph type="body" sz="quarter" idx="17" hasCustomPrompt="1"/>
          </p:nvPr>
        </p:nvSpPr>
        <p:spPr>
          <a:xfrm>
            <a:off x="701622"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userDrawn="1">
  <p:cSld name="2_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2" name="Group 15"/>
          <p:cNvGrpSpPr>
            <a:grpSpLocks/>
          </p:cNvGrpSpPr>
          <p:nvPr/>
        </p:nvGrpSpPr>
        <p:grpSpPr bwMode="auto">
          <a:xfrm>
            <a:off x="152400" y="381000"/>
            <a:ext cx="6838950" cy="3365500"/>
            <a:chOff x="664" y="1951"/>
            <a:chExt cx="4308" cy="2120"/>
          </a:xfrm>
        </p:grpSpPr>
        <p:sp>
          <p:nvSpPr>
            <p:cNvPr id="4112" name="Freeform 16"/>
            <p:cNvSpPr>
              <a:spLocks/>
            </p:cNvSpPr>
            <p:nvPr/>
          </p:nvSpPr>
          <p:spPr bwMode="inv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3" name="Freeform 17"/>
            <p:cNvSpPr>
              <a:spLocks/>
            </p:cNvSpPr>
            <p:nvPr/>
          </p:nvSpPr>
          <p:spPr bwMode="invGray">
            <a:xfrm>
              <a:off x="703" y="2230"/>
              <a:ext cx="34" cy="28"/>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4" name="Freeform 18"/>
            <p:cNvSpPr>
              <a:spLocks/>
            </p:cNvSpPr>
            <p:nvPr/>
          </p:nvSpPr>
          <p:spPr bwMode="invGray">
            <a:xfrm>
              <a:off x="1010" y="2353"/>
              <a:ext cx="39" cy="32"/>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5" name="Freeform 19"/>
            <p:cNvSpPr>
              <a:spLocks/>
            </p:cNvSpPr>
            <p:nvPr/>
          </p:nvSpPr>
          <p:spPr bwMode="invGray">
            <a:xfrm>
              <a:off x="1792" y="2409"/>
              <a:ext cx="98" cy="74"/>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6" name="Freeform 20"/>
            <p:cNvSpPr>
              <a:spLocks/>
            </p:cNvSpPr>
            <p:nvPr/>
          </p:nvSpPr>
          <p:spPr bwMode="invGray">
            <a:xfrm>
              <a:off x="1318" y="2793"/>
              <a:ext cx="158" cy="84"/>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7" name="Freeform 21"/>
            <p:cNvSpPr>
              <a:spLocks/>
            </p:cNvSpPr>
            <p:nvPr/>
          </p:nvSpPr>
          <p:spPr bwMode="inv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8" name="Freeform 22"/>
            <p:cNvSpPr>
              <a:spLocks/>
            </p:cNvSpPr>
            <p:nvPr/>
          </p:nvSpPr>
          <p:spPr bwMode="inv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9" name="Freeform 23"/>
            <p:cNvSpPr>
              <a:spLocks/>
            </p:cNvSpPr>
            <p:nvPr/>
          </p:nvSpPr>
          <p:spPr bwMode="invGray">
            <a:xfrm>
              <a:off x="1609" y="2886"/>
              <a:ext cx="12" cy="25"/>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0" name="Freeform 24"/>
            <p:cNvSpPr>
              <a:spLocks/>
            </p:cNvSpPr>
            <p:nvPr/>
          </p:nvSpPr>
          <p:spPr bwMode="invGray">
            <a:xfrm>
              <a:off x="1426" y="2040"/>
              <a:ext cx="180" cy="88"/>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1" name="Freeform 25"/>
            <p:cNvSpPr>
              <a:spLocks/>
            </p:cNvSpPr>
            <p:nvPr/>
          </p:nvSpPr>
          <p:spPr bwMode="invGray">
            <a:xfrm>
              <a:off x="1506" y="1999"/>
              <a:ext cx="146" cy="60"/>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2" name="Freeform 26"/>
            <p:cNvSpPr>
              <a:spLocks/>
            </p:cNvSpPr>
            <p:nvPr/>
          </p:nvSpPr>
          <p:spPr bwMode="inv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3" name="Freeform 27"/>
            <p:cNvSpPr>
              <a:spLocks/>
            </p:cNvSpPr>
            <p:nvPr/>
          </p:nvSpPr>
          <p:spPr bwMode="invGray">
            <a:xfrm>
              <a:off x="1709" y="1987"/>
              <a:ext cx="44" cy="37"/>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4" name="Freeform 28"/>
            <p:cNvSpPr>
              <a:spLocks/>
            </p:cNvSpPr>
            <p:nvPr/>
          </p:nvSpPr>
          <p:spPr bwMode="invGray">
            <a:xfrm>
              <a:off x="1625" y="2057"/>
              <a:ext cx="65" cy="42"/>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5" name="Freeform 29"/>
            <p:cNvSpPr>
              <a:spLocks/>
            </p:cNvSpPr>
            <p:nvPr/>
          </p:nvSpPr>
          <p:spPr bwMode="inv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6" name="Freeform 30"/>
            <p:cNvSpPr>
              <a:spLocks/>
            </p:cNvSpPr>
            <p:nvPr/>
          </p:nvSpPr>
          <p:spPr bwMode="invGray">
            <a:xfrm>
              <a:off x="1664" y="2029"/>
              <a:ext cx="64" cy="34"/>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7" name="Freeform 31"/>
            <p:cNvSpPr>
              <a:spLocks/>
            </p:cNvSpPr>
            <p:nvPr/>
          </p:nvSpPr>
          <p:spPr bwMode="invGray">
            <a:xfrm>
              <a:off x="1637" y="1997"/>
              <a:ext cx="44" cy="24"/>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8" name="Freeform 32"/>
            <p:cNvSpPr>
              <a:spLocks/>
            </p:cNvSpPr>
            <p:nvPr/>
          </p:nvSpPr>
          <p:spPr bwMode="invGray">
            <a:xfrm>
              <a:off x="1751" y="2000"/>
              <a:ext cx="114" cy="77"/>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9" name="Freeform 33"/>
            <p:cNvSpPr>
              <a:spLocks/>
            </p:cNvSpPr>
            <p:nvPr/>
          </p:nvSpPr>
          <p:spPr bwMode="invGray">
            <a:xfrm>
              <a:off x="664" y="2245"/>
              <a:ext cx="25" cy="15"/>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0" name="Freeform 34"/>
            <p:cNvSpPr>
              <a:spLocks/>
            </p:cNvSpPr>
            <p:nvPr/>
          </p:nvSpPr>
          <p:spPr bwMode="invGray">
            <a:xfrm>
              <a:off x="1421" y="2756"/>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1" name="Freeform 35"/>
            <p:cNvSpPr>
              <a:spLocks/>
            </p:cNvSpPr>
            <p:nvPr/>
          </p:nvSpPr>
          <p:spPr bwMode="invGray">
            <a:xfrm>
              <a:off x="1424" y="2781"/>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2" name="Freeform 36"/>
            <p:cNvSpPr>
              <a:spLocks/>
            </p:cNvSpPr>
            <p:nvPr/>
          </p:nvSpPr>
          <p:spPr bwMode="invGray">
            <a:xfrm>
              <a:off x="1628" y="2913"/>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3" name="Freeform 37"/>
            <p:cNvSpPr>
              <a:spLocks/>
            </p:cNvSpPr>
            <p:nvPr/>
          </p:nvSpPr>
          <p:spPr bwMode="inv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4" name="Freeform 38"/>
            <p:cNvSpPr>
              <a:spLocks/>
            </p:cNvSpPr>
            <p:nvPr/>
          </p:nvSpPr>
          <p:spPr bwMode="inv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5" name="Freeform 39"/>
            <p:cNvSpPr>
              <a:spLocks/>
            </p:cNvSpPr>
            <p:nvPr/>
          </p:nvSpPr>
          <p:spPr bwMode="inv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6" name="Freeform 40"/>
            <p:cNvSpPr>
              <a:spLocks/>
            </p:cNvSpPr>
            <p:nvPr/>
          </p:nvSpPr>
          <p:spPr bwMode="invGray">
            <a:xfrm>
              <a:off x="1780" y="215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7" name="Freeform 41"/>
            <p:cNvSpPr>
              <a:spLocks/>
            </p:cNvSpPr>
            <p:nvPr/>
          </p:nvSpPr>
          <p:spPr bwMode="inv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8" name="Freeform 42"/>
            <p:cNvSpPr>
              <a:spLocks/>
            </p:cNvSpPr>
            <p:nvPr/>
          </p:nvSpPr>
          <p:spPr bwMode="invGray">
            <a:xfrm>
              <a:off x="2009" y="2135"/>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9" name="Freeform 43"/>
            <p:cNvSpPr>
              <a:spLocks/>
            </p:cNvSpPr>
            <p:nvPr/>
          </p:nvSpPr>
          <p:spPr bwMode="invGray">
            <a:xfrm>
              <a:off x="2292" y="2201"/>
              <a:ext cx="128"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0" name="Freeform 44"/>
            <p:cNvSpPr>
              <a:spLocks/>
            </p:cNvSpPr>
            <p:nvPr/>
          </p:nvSpPr>
          <p:spPr bwMode="invGray">
            <a:xfrm>
              <a:off x="2393" y="2038"/>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1" name="Freeform 45"/>
            <p:cNvSpPr>
              <a:spLocks/>
            </p:cNvSpPr>
            <p:nvPr/>
          </p:nvSpPr>
          <p:spPr bwMode="invGray">
            <a:xfrm>
              <a:off x="2662" y="2006"/>
              <a:ext cx="155" cy="63"/>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2" name="Freeform 46"/>
            <p:cNvSpPr>
              <a:spLocks/>
            </p:cNvSpPr>
            <p:nvPr/>
          </p:nvSpPr>
          <p:spPr bwMode="invGray">
            <a:xfrm>
              <a:off x="2759" y="2039"/>
              <a:ext cx="48" cy="21"/>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3" name="Freeform 47"/>
            <p:cNvSpPr>
              <a:spLocks/>
            </p:cNvSpPr>
            <p:nvPr/>
          </p:nvSpPr>
          <p:spPr bwMode="invGray">
            <a:xfrm>
              <a:off x="2467" y="2311"/>
              <a:ext cx="109"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4" name="Freeform 48"/>
            <p:cNvSpPr>
              <a:spLocks/>
            </p:cNvSpPr>
            <p:nvPr/>
          </p:nvSpPr>
          <p:spPr bwMode="invGray">
            <a:xfrm>
              <a:off x="2413" y="2359"/>
              <a:ext cx="69" cy="68"/>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5" name="Freeform 49"/>
            <p:cNvSpPr>
              <a:spLocks/>
            </p:cNvSpPr>
            <p:nvPr/>
          </p:nvSpPr>
          <p:spPr bwMode="invGray">
            <a:xfrm>
              <a:off x="4099" y="3502"/>
              <a:ext cx="474" cy="495"/>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6" name="Freeform 50"/>
            <p:cNvSpPr>
              <a:spLocks/>
            </p:cNvSpPr>
            <p:nvPr/>
          </p:nvSpPr>
          <p:spPr bwMode="invGray">
            <a:xfrm>
              <a:off x="4246" y="3241"/>
              <a:ext cx="319" cy="210"/>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7" name="Freeform 51"/>
            <p:cNvSpPr>
              <a:spLocks/>
            </p:cNvSpPr>
            <p:nvPr/>
          </p:nvSpPr>
          <p:spPr bwMode="invGray">
            <a:xfrm>
              <a:off x="4255" y="3243"/>
              <a:ext cx="311" cy="211"/>
            </a:xfrm>
            <a:custGeom>
              <a:avLst/>
              <a:gdLst/>
              <a:ahLst/>
              <a:cxnLst>
                <a:cxn ang="0">
                  <a:pos x="0" y="1"/>
                </a:cxn>
                <a:cxn ang="0">
                  <a:pos x="20" y="37"/>
                </a:cxn>
                <a:cxn ang="0">
                  <a:pos x="28" y="49"/>
                </a:cxn>
                <a:cxn ang="0">
                  <a:pos x="84" y="89"/>
                </a:cxn>
                <a:cxn ang="0">
                  <a:pos x="120" y="113"/>
                </a:cxn>
                <a:cxn ang="0">
                  <a:pos x="132" y="121"/>
                </a:cxn>
                <a:cxn ang="0">
                  <a:pos x="136" y="169"/>
                </a:cxn>
                <a:cxn ang="0">
                  <a:pos x="116" y="201"/>
                </a:cxn>
                <a:cxn ang="0">
                  <a:pos x="136" y="197"/>
                </a:cxn>
                <a:cxn ang="0">
                  <a:pos x="148" y="189"/>
                </a:cxn>
                <a:cxn ang="0">
                  <a:pos x="160" y="201"/>
                </a:cxn>
                <a:cxn ang="0">
                  <a:pos x="184" y="217"/>
                </a:cxn>
                <a:cxn ang="0">
                  <a:pos x="208" y="233"/>
                </a:cxn>
                <a:cxn ang="0">
                  <a:pos x="240" y="221"/>
                </a:cxn>
                <a:cxn ang="0">
                  <a:pos x="248" y="197"/>
                </a:cxn>
                <a:cxn ang="0">
                  <a:pos x="268" y="201"/>
                </a:cxn>
                <a:cxn ang="0">
                  <a:pos x="292" y="209"/>
                </a:cxn>
                <a:cxn ang="0">
                  <a:pos x="340" y="281"/>
                </a:cxn>
                <a:cxn ang="0">
                  <a:pos x="356" y="277"/>
                </a:cxn>
                <a:cxn ang="0">
                  <a:pos x="352" y="253"/>
                </a:cxn>
                <a:cxn ang="0">
                  <a:pos x="316" y="197"/>
                </a:cxn>
                <a:cxn ang="0">
                  <a:pos x="360" y="173"/>
                </a:cxn>
                <a:cxn ang="0">
                  <a:pos x="408" y="145"/>
                </a:cxn>
                <a:cxn ang="0">
                  <a:pos x="409" y="120"/>
                </a:cxn>
                <a:cxn ang="0">
                  <a:pos x="367" y="138"/>
                </a:cxn>
                <a:cxn ang="0">
                  <a:pos x="308" y="137"/>
                </a:cxn>
                <a:cxn ang="0">
                  <a:pos x="264" y="97"/>
                </a:cxn>
                <a:cxn ang="0">
                  <a:pos x="180" y="61"/>
                </a:cxn>
                <a:cxn ang="0">
                  <a:pos x="132" y="33"/>
                </a:cxn>
                <a:cxn ang="0">
                  <a:pos x="92" y="41"/>
                </a:cxn>
                <a:cxn ang="0">
                  <a:pos x="76" y="57"/>
                </a:cxn>
                <a:cxn ang="0">
                  <a:pos x="56" y="17"/>
                </a:cxn>
                <a:cxn ang="0">
                  <a:pos x="0" y="1"/>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8" name="Freeform 52"/>
            <p:cNvSpPr>
              <a:spLocks/>
            </p:cNvSpPr>
            <p:nvPr/>
          </p:nvSpPr>
          <p:spPr bwMode="invGray">
            <a:xfrm>
              <a:off x="4485" y="4013"/>
              <a:ext cx="45"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9" name="Freeform 53"/>
            <p:cNvSpPr>
              <a:spLocks/>
            </p:cNvSpPr>
            <p:nvPr/>
          </p:nvSpPr>
          <p:spPr bwMode="invGray">
            <a:xfrm>
              <a:off x="4621" y="3923"/>
              <a:ext cx="164" cy="85"/>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0" name="Freeform 54"/>
            <p:cNvSpPr>
              <a:spLocks/>
            </p:cNvSpPr>
            <p:nvPr/>
          </p:nvSpPr>
          <p:spPr bwMode="invGray">
            <a:xfrm>
              <a:off x="4791" y="3873"/>
              <a:ext cx="104" cy="92"/>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1" name="Freeform 55"/>
            <p:cNvSpPr>
              <a:spLocks/>
            </p:cNvSpPr>
            <p:nvPr/>
          </p:nvSpPr>
          <p:spPr bwMode="inv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2" name="Freeform 56"/>
            <p:cNvSpPr>
              <a:spLocks/>
            </p:cNvSpPr>
            <p:nvPr/>
          </p:nvSpPr>
          <p:spPr bwMode="inv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3" name="Freeform 57"/>
            <p:cNvSpPr>
              <a:spLocks/>
            </p:cNvSpPr>
            <p:nvPr/>
          </p:nvSpPr>
          <p:spPr bwMode="invGray">
            <a:xfrm>
              <a:off x="3655" y="3034"/>
              <a:ext cx="49" cy="61"/>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4" name="Freeform 58"/>
            <p:cNvSpPr>
              <a:spLocks/>
            </p:cNvSpPr>
            <p:nvPr/>
          </p:nvSpPr>
          <p:spPr bwMode="invGray">
            <a:xfrm>
              <a:off x="3988" y="3100"/>
              <a:ext cx="111" cy="183"/>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5" name="Freeform 59"/>
            <p:cNvSpPr>
              <a:spLocks/>
            </p:cNvSpPr>
            <p:nvPr/>
          </p:nvSpPr>
          <p:spPr bwMode="inv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6" name="Freeform 60"/>
            <p:cNvSpPr>
              <a:spLocks/>
            </p:cNvSpPr>
            <p:nvPr/>
          </p:nvSpPr>
          <p:spPr bwMode="invGray">
            <a:xfrm>
              <a:off x="3943" y="3153"/>
              <a:ext cx="40" cy="131"/>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7" name="Freeform 61"/>
            <p:cNvSpPr>
              <a:spLocks/>
            </p:cNvSpPr>
            <p:nvPr/>
          </p:nvSpPr>
          <p:spPr bwMode="invGray">
            <a:xfrm>
              <a:off x="3988" y="3290"/>
              <a:ext cx="65" cy="54"/>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8" name="Freeform 62"/>
            <p:cNvSpPr>
              <a:spLocks/>
            </p:cNvSpPr>
            <p:nvPr/>
          </p:nvSpPr>
          <p:spPr bwMode="invGray">
            <a:xfrm>
              <a:off x="4092" y="3195"/>
              <a:ext cx="83" cy="117"/>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9" name="Freeform 63"/>
            <p:cNvSpPr>
              <a:spLocks/>
            </p:cNvSpPr>
            <p:nvPr/>
          </p:nvSpPr>
          <p:spPr bwMode="invGray">
            <a:xfrm>
              <a:off x="4064" y="2777"/>
              <a:ext cx="22" cy="71"/>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0" name="Freeform 64"/>
            <p:cNvSpPr>
              <a:spLocks/>
            </p:cNvSpPr>
            <p:nvPr/>
          </p:nvSpPr>
          <p:spPr bwMode="inv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1" name="Freeform 65"/>
            <p:cNvSpPr>
              <a:spLocks/>
            </p:cNvSpPr>
            <p:nvPr/>
          </p:nvSpPr>
          <p:spPr bwMode="inv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2" name="Freeform 66"/>
            <p:cNvSpPr>
              <a:spLocks/>
            </p:cNvSpPr>
            <p:nvPr/>
          </p:nvSpPr>
          <p:spPr bwMode="invGray">
            <a:xfrm>
              <a:off x="4197" y="3193"/>
              <a:ext cx="29" cy="49"/>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3" name="Freeform 67"/>
            <p:cNvSpPr>
              <a:spLocks/>
            </p:cNvSpPr>
            <p:nvPr/>
          </p:nvSpPr>
          <p:spPr bwMode="inv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4" name="Freeform 68"/>
            <p:cNvSpPr>
              <a:spLocks/>
            </p:cNvSpPr>
            <p:nvPr/>
          </p:nvSpPr>
          <p:spPr bwMode="invGray">
            <a:xfrm>
              <a:off x="4208" y="3265"/>
              <a:ext cx="45" cy="37"/>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5" name="Freeform 69"/>
            <p:cNvSpPr>
              <a:spLocks/>
            </p:cNvSpPr>
            <p:nvPr/>
          </p:nvSpPr>
          <p:spPr bwMode="invGray">
            <a:xfrm>
              <a:off x="4277" y="3335"/>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6" name="Freeform 70"/>
            <p:cNvSpPr>
              <a:spLocks/>
            </p:cNvSpPr>
            <p:nvPr/>
          </p:nvSpPr>
          <p:spPr bwMode="invGray">
            <a:xfrm>
              <a:off x="4544" y="3293"/>
              <a:ext cx="46" cy="47"/>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7" name="Freeform 71"/>
            <p:cNvSpPr>
              <a:spLocks/>
            </p:cNvSpPr>
            <p:nvPr/>
          </p:nvSpPr>
          <p:spPr bwMode="invGray">
            <a:xfrm>
              <a:off x="4147" y="3352"/>
              <a:ext cx="46" cy="50"/>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8" name="Freeform 72"/>
            <p:cNvSpPr>
              <a:spLocks/>
            </p:cNvSpPr>
            <p:nvPr/>
          </p:nvSpPr>
          <p:spPr bwMode="inv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9" name="Freeform 73"/>
            <p:cNvSpPr>
              <a:spLocks/>
            </p:cNvSpPr>
            <p:nvPr/>
          </p:nvSpPr>
          <p:spPr bwMode="inv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0" name="Freeform 74"/>
            <p:cNvSpPr>
              <a:spLocks/>
            </p:cNvSpPr>
            <p:nvPr/>
          </p:nvSpPr>
          <p:spPr bwMode="invGray">
            <a:xfrm>
              <a:off x="4111" y="3353"/>
              <a:ext cx="34" cy="24"/>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1" name="Freeform 75"/>
            <p:cNvSpPr>
              <a:spLocks/>
            </p:cNvSpPr>
            <p:nvPr/>
          </p:nvSpPr>
          <p:spPr bwMode="invGray">
            <a:xfrm>
              <a:off x="4062" y="3021"/>
              <a:ext cx="27" cy="55"/>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2" name="Freeform 76"/>
            <p:cNvSpPr>
              <a:spLocks/>
            </p:cNvSpPr>
            <p:nvPr/>
          </p:nvSpPr>
          <p:spPr bwMode="invGray">
            <a:xfrm>
              <a:off x="4113" y="3012"/>
              <a:ext cx="19" cy="55"/>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3" name="Freeform 77"/>
            <p:cNvSpPr>
              <a:spLocks/>
            </p:cNvSpPr>
            <p:nvPr/>
          </p:nvSpPr>
          <p:spPr bwMode="invGray">
            <a:xfrm>
              <a:off x="4135" y="2995"/>
              <a:ext cx="10"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4" name="Freeform 78"/>
            <p:cNvSpPr>
              <a:spLocks/>
            </p:cNvSpPr>
            <p:nvPr/>
          </p:nvSpPr>
          <p:spPr bwMode="invGray">
            <a:xfrm>
              <a:off x="4145" y="3007"/>
              <a:ext cx="21" cy="48"/>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5" name="Freeform 79"/>
            <p:cNvSpPr>
              <a:spLocks/>
            </p:cNvSpPr>
            <p:nvPr/>
          </p:nvSpPr>
          <p:spPr bwMode="inv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6" name="Freeform 80"/>
            <p:cNvSpPr>
              <a:spLocks/>
            </p:cNvSpPr>
            <p:nvPr/>
          </p:nvSpPr>
          <p:spPr bwMode="invGray">
            <a:xfrm>
              <a:off x="3866" y="305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7" name="Freeform 81"/>
            <p:cNvSpPr>
              <a:spLocks/>
            </p:cNvSpPr>
            <p:nvPr/>
          </p:nvSpPr>
          <p:spPr bwMode="invGray">
            <a:xfrm>
              <a:off x="3862" y="3035"/>
              <a:ext cx="12" cy="14"/>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8" name="Freeform 82"/>
            <p:cNvSpPr>
              <a:spLocks/>
            </p:cNvSpPr>
            <p:nvPr/>
          </p:nvSpPr>
          <p:spPr bwMode="invGray">
            <a:xfrm>
              <a:off x="3850" y="2995"/>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9" name="Freeform 83"/>
            <p:cNvSpPr>
              <a:spLocks/>
            </p:cNvSpPr>
            <p:nvPr/>
          </p:nvSpPr>
          <p:spPr bwMode="inv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0" name="Freeform 84"/>
            <p:cNvSpPr>
              <a:spLocks/>
            </p:cNvSpPr>
            <p:nvPr/>
          </p:nvSpPr>
          <p:spPr bwMode="invGray">
            <a:xfrm>
              <a:off x="4688" y="3643"/>
              <a:ext cx="45" cy="60"/>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1" name="Freeform 85"/>
            <p:cNvSpPr>
              <a:spLocks/>
            </p:cNvSpPr>
            <p:nvPr/>
          </p:nvSpPr>
          <p:spPr bwMode="invGray">
            <a:xfrm>
              <a:off x="4919" y="3594"/>
              <a:ext cx="53" cy="46"/>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2" name="Freeform 86"/>
            <p:cNvSpPr>
              <a:spLocks/>
            </p:cNvSpPr>
            <p:nvPr/>
          </p:nvSpPr>
          <p:spPr bwMode="inv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3" name="Freeform 87"/>
            <p:cNvSpPr>
              <a:spLocks/>
            </p:cNvSpPr>
            <p:nvPr/>
          </p:nvSpPr>
          <p:spPr bwMode="inv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4" name="Freeform 88"/>
            <p:cNvSpPr>
              <a:spLocks/>
            </p:cNvSpPr>
            <p:nvPr/>
          </p:nvSpPr>
          <p:spPr bwMode="invGray">
            <a:xfrm>
              <a:off x="4598" y="3353"/>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5" name="Freeform 89"/>
            <p:cNvSpPr>
              <a:spLocks/>
            </p:cNvSpPr>
            <p:nvPr/>
          </p:nvSpPr>
          <p:spPr bwMode="invGray">
            <a:xfrm>
              <a:off x="4632" y="3396"/>
              <a:ext cx="26" cy="33"/>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6" name="Freeform 90"/>
            <p:cNvSpPr>
              <a:spLocks/>
            </p:cNvSpPr>
            <p:nvPr/>
          </p:nvSpPr>
          <p:spPr bwMode="inv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7" name="Freeform 91"/>
            <p:cNvSpPr>
              <a:spLocks/>
            </p:cNvSpPr>
            <p:nvPr/>
          </p:nvSpPr>
          <p:spPr bwMode="invGray">
            <a:xfrm>
              <a:off x="4693" y="3449"/>
              <a:ext cx="28" cy="26"/>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8" name="Freeform 92"/>
            <p:cNvSpPr>
              <a:spLocks/>
            </p:cNvSpPr>
            <p:nvPr/>
          </p:nvSpPr>
          <p:spPr bwMode="invGray">
            <a:xfrm>
              <a:off x="4683" y="3413"/>
              <a:ext cx="26" cy="20"/>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9" name="Freeform 93"/>
            <p:cNvSpPr>
              <a:spLocks/>
            </p:cNvSpPr>
            <p:nvPr/>
          </p:nvSpPr>
          <p:spPr bwMode="inv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0" name="Freeform 94"/>
            <p:cNvSpPr>
              <a:spLocks/>
            </p:cNvSpPr>
            <p:nvPr/>
          </p:nvSpPr>
          <p:spPr bwMode="inv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1" name="Freeform 95"/>
            <p:cNvSpPr>
              <a:spLocks/>
            </p:cNvSpPr>
            <p:nvPr/>
          </p:nvSpPr>
          <p:spPr bwMode="inv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2" name="Freeform 96"/>
            <p:cNvSpPr>
              <a:spLocks/>
            </p:cNvSpPr>
            <p:nvPr/>
          </p:nvSpPr>
          <p:spPr bwMode="invGray">
            <a:xfrm>
              <a:off x="3055" y="2051"/>
              <a:ext cx="141" cy="108"/>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3" name="Freeform 97"/>
            <p:cNvSpPr>
              <a:spLocks/>
            </p:cNvSpPr>
            <p:nvPr/>
          </p:nvSpPr>
          <p:spPr bwMode="invGray">
            <a:xfrm>
              <a:off x="3139" y="2155"/>
              <a:ext cx="40"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4" name="Freeform 98"/>
            <p:cNvSpPr>
              <a:spLocks/>
            </p:cNvSpPr>
            <p:nvPr/>
          </p:nvSpPr>
          <p:spPr bwMode="invGray">
            <a:xfrm>
              <a:off x="3344" y="1999"/>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5" name="Freeform 99"/>
            <p:cNvSpPr>
              <a:spLocks/>
            </p:cNvSpPr>
            <p:nvPr/>
          </p:nvSpPr>
          <p:spPr bwMode="invGray">
            <a:xfrm>
              <a:off x="3374" y="2012"/>
              <a:ext cx="50" cy="20"/>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6" name="Freeform 100"/>
            <p:cNvSpPr>
              <a:spLocks/>
            </p:cNvSpPr>
            <p:nvPr/>
          </p:nvSpPr>
          <p:spPr bwMode="invGray">
            <a:xfrm>
              <a:off x="3428" y="2015"/>
              <a:ext cx="50" cy="32"/>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7" name="Freeform 101"/>
            <p:cNvSpPr>
              <a:spLocks/>
            </p:cNvSpPr>
            <p:nvPr/>
          </p:nvSpPr>
          <p:spPr bwMode="inv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8" name="Freeform 102"/>
            <p:cNvSpPr>
              <a:spLocks/>
            </p:cNvSpPr>
            <p:nvPr/>
          </p:nvSpPr>
          <p:spPr bwMode="invGray">
            <a:xfrm>
              <a:off x="3867" y="2041"/>
              <a:ext cx="46" cy="24"/>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9" name="Freeform 103"/>
            <p:cNvSpPr>
              <a:spLocks/>
            </p:cNvSpPr>
            <p:nvPr/>
          </p:nvSpPr>
          <p:spPr bwMode="inv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0" name="Freeform 104"/>
            <p:cNvSpPr>
              <a:spLocks/>
            </p:cNvSpPr>
            <p:nvPr/>
          </p:nvSpPr>
          <p:spPr bwMode="invGray">
            <a:xfrm>
              <a:off x="4098" y="2294"/>
              <a:ext cx="76"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1" name="Freeform 105"/>
            <p:cNvSpPr>
              <a:spLocks/>
            </p:cNvSpPr>
            <p:nvPr/>
          </p:nvSpPr>
          <p:spPr bwMode="invGray">
            <a:xfrm>
              <a:off x="4159" y="2412"/>
              <a:ext cx="55" cy="78"/>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2" name="Freeform 106"/>
            <p:cNvSpPr>
              <a:spLocks/>
            </p:cNvSpPr>
            <p:nvPr/>
          </p:nvSpPr>
          <p:spPr bwMode="invGray">
            <a:xfrm>
              <a:off x="4123" y="2492"/>
              <a:ext cx="109" cy="189"/>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3" name="Freeform 107"/>
            <p:cNvSpPr>
              <a:spLocks/>
            </p:cNvSpPr>
            <p:nvPr/>
          </p:nvSpPr>
          <p:spPr bwMode="invGray">
            <a:xfrm>
              <a:off x="3062" y="1988"/>
              <a:ext cx="52" cy="30"/>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4" name="Freeform 108"/>
            <p:cNvSpPr>
              <a:spLocks/>
            </p:cNvSpPr>
            <p:nvPr/>
          </p:nvSpPr>
          <p:spPr bwMode="invGray">
            <a:xfrm>
              <a:off x="2955" y="1997"/>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5" name="Freeform 109"/>
            <p:cNvSpPr>
              <a:spLocks/>
            </p:cNvSpPr>
            <p:nvPr/>
          </p:nvSpPr>
          <p:spPr bwMode="inv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6" name="Freeform 110"/>
            <p:cNvSpPr>
              <a:spLocks/>
            </p:cNvSpPr>
            <p:nvPr/>
          </p:nvSpPr>
          <p:spPr bwMode="inv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7" name="Freeform 111"/>
            <p:cNvSpPr>
              <a:spLocks/>
            </p:cNvSpPr>
            <p:nvPr/>
          </p:nvSpPr>
          <p:spPr bwMode="inv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8" name="Freeform 112"/>
            <p:cNvSpPr>
              <a:spLocks/>
            </p:cNvSpPr>
            <p:nvPr/>
          </p:nvSpPr>
          <p:spPr bwMode="invGray">
            <a:xfrm>
              <a:off x="4162" y="2021"/>
              <a:ext cx="18" cy="33"/>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9" name="Freeform 113"/>
            <p:cNvSpPr>
              <a:spLocks/>
            </p:cNvSpPr>
            <p:nvPr/>
          </p:nvSpPr>
          <p:spPr bwMode="invGray">
            <a:xfrm>
              <a:off x="3278" y="3473"/>
              <a:ext cx="31" cy="18"/>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0" name="Freeform 114"/>
            <p:cNvSpPr>
              <a:spLocks/>
            </p:cNvSpPr>
            <p:nvPr/>
          </p:nvSpPr>
          <p:spPr bwMode="invGray">
            <a:xfrm>
              <a:off x="3318" y="3466"/>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1" name="Freeform 115"/>
            <p:cNvSpPr>
              <a:spLocks/>
            </p:cNvSpPr>
            <p:nvPr/>
          </p:nvSpPr>
          <p:spPr bwMode="invGray">
            <a:xfrm>
              <a:off x="3251" y="3312"/>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2" name="Freeform 116"/>
            <p:cNvSpPr>
              <a:spLocks/>
            </p:cNvSpPr>
            <p:nvPr/>
          </p:nvSpPr>
          <p:spPr bwMode="invGray">
            <a:xfrm>
              <a:off x="3311" y="3239"/>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3" name="Freeform 117"/>
            <p:cNvSpPr>
              <a:spLocks/>
            </p:cNvSpPr>
            <p:nvPr/>
          </p:nvSpPr>
          <p:spPr bwMode="invGray">
            <a:xfrm>
              <a:off x="3287" y="3238"/>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4" name="Freeform 118"/>
            <p:cNvSpPr>
              <a:spLocks/>
            </p:cNvSpPr>
            <p:nvPr/>
          </p:nvSpPr>
          <p:spPr bwMode="invGray">
            <a:xfrm>
              <a:off x="3276" y="3260"/>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5" name="Freeform 119"/>
            <p:cNvSpPr>
              <a:spLocks/>
            </p:cNvSpPr>
            <p:nvPr/>
          </p:nvSpPr>
          <p:spPr bwMode="invGray">
            <a:xfrm>
              <a:off x="3251" y="3294"/>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6" name="Freeform 120"/>
            <p:cNvSpPr>
              <a:spLocks/>
            </p:cNvSpPr>
            <p:nvPr/>
          </p:nvSpPr>
          <p:spPr bwMode="invGray">
            <a:xfrm>
              <a:off x="3270" y="3281"/>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7" name="Freeform 121"/>
            <p:cNvSpPr>
              <a:spLocks/>
            </p:cNvSpPr>
            <p:nvPr/>
          </p:nvSpPr>
          <p:spPr bwMode="invGray">
            <a:xfrm>
              <a:off x="2537" y="229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8" name="Freeform 122"/>
            <p:cNvSpPr>
              <a:spLocks/>
            </p:cNvSpPr>
            <p:nvPr/>
          </p:nvSpPr>
          <p:spPr bwMode="invGray">
            <a:xfrm>
              <a:off x="2476" y="2259"/>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9" name="Freeform 123"/>
            <p:cNvSpPr>
              <a:spLocks/>
            </p:cNvSpPr>
            <p:nvPr/>
          </p:nvSpPr>
          <p:spPr bwMode="invGray">
            <a:xfrm>
              <a:off x="2238" y="2042"/>
              <a:ext cx="2060" cy="1644"/>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grpSp>
      <p:pic>
        <p:nvPicPr>
          <p:cNvPr id="117" name="Picture 116" descr="G_2_Finel.png"/>
          <p:cNvPicPr>
            <a:picLocks noChangeAspect="1"/>
          </p:cNvPicPr>
          <p:nvPr userDrawn="1"/>
        </p:nvPicPr>
        <p:blipFill>
          <a:blip r:embed="rId3" cstate="print"/>
          <a:stretch>
            <a:fillRect/>
          </a:stretch>
        </p:blipFill>
        <p:spPr>
          <a:xfrm>
            <a:off x="4554604" y="3124200"/>
            <a:ext cx="4513196" cy="3048000"/>
          </a:xfrm>
          <a:prstGeom prst="rect">
            <a:avLst/>
          </a:prstGeom>
        </p:spPr>
      </p:pic>
      <p:pic>
        <p:nvPicPr>
          <p:cNvPr id="4109" name="Picture 13" descr="artplus_nature_naturalcity42_f"/>
          <p:cNvPicPr>
            <a:picLocks noChangeAspect="1" noChangeArrowheads="1"/>
          </p:cNvPicPr>
          <p:nvPr/>
        </p:nvPicPr>
        <p:blipFill>
          <a:blip r:embed="rId4" cstate="print"/>
          <a:srcRect/>
          <a:stretch>
            <a:fillRect/>
          </a:stretch>
        </p:blipFill>
        <p:spPr bwMode="auto">
          <a:xfrm>
            <a:off x="4994275" y="4594225"/>
            <a:ext cx="4911725" cy="1882775"/>
          </a:xfrm>
          <a:prstGeom prst="rect">
            <a:avLst/>
          </a:prstGeom>
          <a:noFill/>
        </p:spPr>
      </p:pic>
      <p:sp>
        <p:nvSpPr>
          <p:cNvPr id="4098" name="Rectangle 2"/>
          <p:cNvSpPr>
            <a:spLocks noGrp="1" noChangeArrowheads="1"/>
          </p:cNvSpPr>
          <p:nvPr>
            <p:ph type="ctrTitle"/>
          </p:nvPr>
        </p:nvSpPr>
        <p:spPr>
          <a:xfrm>
            <a:off x="304800" y="4419600"/>
            <a:ext cx="6400800" cy="1143000"/>
          </a:xfrm>
          <a:prstGeom prst="rect">
            <a:avLst/>
          </a:prstGeom>
        </p:spPr>
        <p:txBody>
          <a:bodyPr/>
          <a:lstStyle>
            <a:lvl1pPr algn="l">
              <a:defRPr lang="en-US" sz="3400" b="1" i="0" dirty="0">
                <a:solidFill>
                  <a:schemeClr val="bg1"/>
                </a:solidFill>
                <a:latin typeface="+mj-lt"/>
                <a:ea typeface="+mj-ea"/>
                <a:cs typeface="+mj-cs"/>
              </a:defRPr>
            </a:lvl1pPr>
          </a:lstStyle>
          <a:p>
            <a:r>
              <a:rPr lang="en-US" dirty="0"/>
              <a:t>Click to edit Master title style</a:t>
            </a:r>
          </a:p>
        </p:txBody>
      </p:sp>
      <p:pic>
        <p:nvPicPr>
          <p:cNvPr id="4105" name="Picture 9" descr="artplus_nature_naturalcity42_b"/>
          <p:cNvPicPr>
            <a:picLocks noChangeAspect="1" noChangeArrowheads="1"/>
          </p:cNvPicPr>
          <p:nvPr/>
        </p:nvPicPr>
        <p:blipFill>
          <a:blip r:embed="rId5" cstate="print"/>
          <a:srcRect/>
          <a:stretch>
            <a:fillRect/>
          </a:stretch>
        </p:blipFill>
        <p:spPr bwMode="auto">
          <a:xfrm>
            <a:off x="5195888" y="3097213"/>
            <a:ext cx="2971800" cy="571500"/>
          </a:xfrm>
          <a:prstGeom prst="rect">
            <a:avLst/>
          </a:prstGeom>
          <a:noFill/>
        </p:spPr>
      </p:pic>
      <p:pic>
        <p:nvPicPr>
          <p:cNvPr id="4104" name="Picture 8" descr="artplus_nature_naturalcity42_e"/>
          <p:cNvPicPr>
            <a:picLocks noChangeAspect="1" noChangeArrowheads="1"/>
          </p:cNvPicPr>
          <p:nvPr/>
        </p:nvPicPr>
        <p:blipFill>
          <a:blip r:embed="rId6" cstate="print"/>
          <a:srcRect/>
          <a:stretch>
            <a:fillRect/>
          </a:stretch>
        </p:blipFill>
        <p:spPr bwMode="auto">
          <a:xfrm>
            <a:off x="5925312" y="1993900"/>
            <a:ext cx="1546225" cy="1663700"/>
          </a:xfrm>
          <a:prstGeom prst="rect">
            <a:avLst/>
          </a:prstGeom>
          <a:noFill/>
        </p:spPr>
      </p:pic>
      <p:pic>
        <p:nvPicPr>
          <p:cNvPr id="4107" name="Picture 11" descr="artplus_nature_naturalcity42_d"/>
          <p:cNvPicPr>
            <a:picLocks noChangeAspect="1" noChangeArrowheads="1"/>
          </p:cNvPicPr>
          <p:nvPr/>
        </p:nvPicPr>
        <p:blipFill>
          <a:blip r:embed="rId7" cstate="print"/>
          <a:srcRect/>
          <a:stretch>
            <a:fillRect/>
          </a:stretch>
        </p:blipFill>
        <p:spPr bwMode="auto">
          <a:xfrm>
            <a:off x="5626100" y="2862263"/>
            <a:ext cx="623888" cy="57943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5"/>
                                        </p:tgtEl>
                                        <p:attrNameLst>
                                          <p:attrName>style.visibility</p:attrName>
                                        </p:attrNameLst>
                                      </p:cBhvr>
                                      <p:to>
                                        <p:strVal val="visible"/>
                                      </p:to>
                                    </p:set>
                                    <p:animEffect transition="in" filter="fade">
                                      <p:cBhvr>
                                        <p:cTn id="7" dur="1000"/>
                                        <p:tgtEl>
                                          <p:spTgt spid="4105"/>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4107"/>
                                        </p:tgtEl>
                                        <p:attrNameLst>
                                          <p:attrName>style.visibility</p:attrName>
                                        </p:attrNameLst>
                                      </p:cBhvr>
                                      <p:to>
                                        <p:strVal val="visible"/>
                                      </p:to>
                                    </p:set>
                                    <p:animEffect transition="in" filter="wipe(down)">
                                      <p:cBhvr>
                                        <p:cTn id="11" dur="500"/>
                                        <p:tgtEl>
                                          <p:spTgt spid="4107"/>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4104"/>
                                        </p:tgtEl>
                                        <p:attrNameLst>
                                          <p:attrName>style.visibility</p:attrName>
                                        </p:attrNameLst>
                                      </p:cBhvr>
                                      <p:to>
                                        <p:strVal val="visible"/>
                                      </p:to>
                                    </p:set>
                                    <p:animEffect transition="in" filter="wipe(down)">
                                      <p:cBhvr>
                                        <p:cTn id="15" dur="500"/>
                                        <p:tgtEl>
                                          <p:spTgt spid="4104"/>
                                        </p:tgtEl>
                                      </p:cBhvr>
                                    </p:animEffect>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4109"/>
                                        </p:tgtEl>
                                        <p:attrNameLst>
                                          <p:attrName>style.visibility</p:attrName>
                                        </p:attrNameLst>
                                      </p:cBhvr>
                                      <p:to>
                                        <p:strVal val="visible"/>
                                      </p:to>
                                    </p:set>
                                    <p:animEffect transition="in" filter="wipe(down)">
                                      <p:cBhvr>
                                        <p:cTn id="19" dur="1000"/>
                                        <p:tgtEl>
                                          <p:spTgt spid="4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2" name="Title 1"/>
          <p:cNvSpPr>
            <a:spLocks noGrp="1"/>
          </p:cNvSpPr>
          <p:nvPr>
            <p:ph type="title"/>
          </p:nvPr>
        </p:nvSpPr>
        <p:spPr>
          <a:xfrm>
            <a:off x="749808" y="118872"/>
            <a:ext cx="8013192" cy="1636776"/>
          </a:xfrm>
          <a:prstGeom prst="rect">
            <a:avLst/>
          </a:prstGeo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457200" y="6476999"/>
            <a:ext cx="2133600" cy="274320"/>
          </a:xfrm>
          <a:prstGeom prst="rect">
            <a:avLst/>
          </a:prstGeom>
        </p:spPr>
        <p:txBody>
          <a:bodyPr/>
          <a:lstStyle/>
          <a:p>
            <a:endParaRPr lang="en-US" dirty="0"/>
          </a:p>
        </p:txBody>
      </p:sp>
      <p:sp>
        <p:nvSpPr>
          <p:cNvPr id="5" name="Footer Placeholder 4"/>
          <p:cNvSpPr>
            <a:spLocks noGrp="1"/>
          </p:cNvSpPr>
          <p:nvPr>
            <p:ph type="ftr" sz="quarter" idx="11"/>
          </p:nvPr>
        </p:nvSpPr>
        <p:spPr>
          <a:xfrm>
            <a:off x="2640596" y="6476999"/>
            <a:ext cx="5507719" cy="274320"/>
          </a:xfrm>
          <a:prstGeom prst="rect">
            <a:avLst/>
          </a:prstGeom>
        </p:spPr>
        <p:txBody>
          <a:bodyPr/>
          <a:lstStyle/>
          <a:p>
            <a:r>
              <a:rPr lang="en-US" dirty="0"/>
              <a:t>Shapes: Introductory basics you can't live without</a:t>
            </a:r>
          </a:p>
        </p:txBody>
      </p:sp>
      <p:sp>
        <p:nvSpPr>
          <p:cNvPr id="6" name="Slide Number Placeholder 5"/>
          <p:cNvSpPr>
            <a:spLocks noGrp="1"/>
          </p:cNvSpPr>
          <p:nvPr>
            <p:ph type="sldNum" sz="quarter" idx="12"/>
          </p:nvPr>
        </p:nvSpPr>
        <p:spPr>
          <a:xfrm>
            <a:off x="8204396" y="6476999"/>
            <a:ext cx="733864" cy="274320"/>
          </a:xfrm>
          <a:prstGeom prst="rect">
            <a:avLst/>
          </a:prstGeom>
        </p:spPr>
        <p:txBody>
          <a:bodyPr/>
          <a:lstStyle/>
          <a:p>
            <a:fld id="{84DACE6F-F406-4ED2-AB86-D251132232B1}" type="slidenum">
              <a:rPr lang="en-US" smtClean="0"/>
              <a:pPr/>
              <a:t>‹#›</a:t>
            </a:fld>
            <a:endParaRPr lang="en-US" dirty="0"/>
          </a:p>
        </p:txBody>
      </p:sp>
    </p:spTree>
    <p:extLst>
      <p:ext uri="{BB962C8B-B14F-4D97-AF65-F5344CB8AC3E}">
        <p14:creationId xmlns:p14="http://schemas.microsoft.com/office/powerpoint/2010/main" val="3659884732"/>
      </p:ext>
    </p:extLst>
  </p:cSld>
  <p:clrMapOvr>
    <a:overrideClrMapping bg1="dk1" tx1="lt1" bg2="dk2" tx2="lt2" accent1="accent1" accent2="accent2" accent3="accent3" accent4="accent4" accent5="accent5" accent6="accent6" hlink="hlink" folHlink="folHlink"/>
  </p:clrMapOvr>
  <p:transition spd="med">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with 2 lists">
    <p:spTree>
      <p:nvGrpSpPr>
        <p:cNvPr id="1" name=""/>
        <p:cNvGrpSpPr/>
        <p:nvPr/>
      </p:nvGrpSpPr>
      <p:grpSpPr>
        <a:xfrm>
          <a:off x="0" y="0"/>
          <a:ext cx="0" cy="0"/>
          <a:chOff x="0" y="0"/>
          <a:chExt cx="0" cy="0"/>
        </a:xfrm>
      </p:grpSpPr>
      <p:sp>
        <p:nvSpPr>
          <p:cNvPr id="9" name="Rectangle 8"/>
          <p:cNvSpPr/>
          <p:nvPr userDrawn="1"/>
        </p:nvSpPr>
        <p:spPr>
          <a:xfrm>
            <a:off x="751112"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19" name="Text Placeholder 17"/>
          <p:cNvSpPr>
            <a:spLocks noGrp="1"/>
          </p:cNvSpPr>
          <p:nvPr>
            <p:ph type="body" sz="quarter" idx="21" hasCustomPrompt="1"/>
          </p:nvPr>
        </p:nvSpPr>
        <p:spPr>
          <a:xfrm>
            <a:off x="751339"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1" name="Text Placeholder 15"/>
          <p:cNvSpPr>
            <a:spLocks noGrp="1"/>
          </p:cNvSpPr>
          <p:nvPr>
            <p:ph type="body" sz="quarter" idx="22" hasCustomPrompt="1"/>
          </p:nvPr>
        </p:nvSpPr>
        <p:spPr>
          <a:xfrm>
            <a:off x="729340"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1</a:t>
            </a:r>
            <a:endParaRPr lang="en-IN" dirty="0"/>
          </a:p>
        </p:txBody>
      </p:sp>
      <p:sp>
        <p:nvSpPr>
          <p:cNvPr id="25" name="Rectangle 24"/>
          <p:cNvSpPr/>
          <p:nvPr userDrawn="1"/>
        </p:nvSpPr>
        <p:spPr>
          <a:xfrm>
            <a:off x="4751389"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26" name="Text Placeholder 17"/>
          <p:cNvSpPr>
            <a:spLocks noGrp="1"/>
          </p:cNvSpPr>
          <p:nvPr>
            <p:ph type="body" sz="quarter" idx="23" hasCustomPrompt="1"/>
          </p:nvPr>
        </p:nvSpPr>
        <p:spPr>
          <a:xfrm>
            <a:off x="4751616"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7" name="Text Placeholder 15"/>
          <p:cNvSpPr>
            <a:spLocks noGrp="1"/>
          </p:cNvSpPr>
          <p:nvPr>
            <p:ph type="body" sz="quarter" idx="24" hasCustomPrompt="1"/>
          </p:nvPr>
        </p:nvSpPr>
        <p:spPr>
          <a:xfrm>
            <a:off x="4729617"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2</a:t>
            </a:r>
            <a:endParaRPr lang="en-IN" dirty="0"/>
          </a:p>
        </p:txBody>
      </p:sp>
      <p:sp>
        <p:nvSpPr>
          <p:cNvPr id="10"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Slide with two columns and a title</a:t>
            </a:r>
          </a:p>
        </p:txBody>
      </p:sp>
      <p:sp>
        <p:nvSpPr>
          <p:cNvPr id="7" name="Text Placeholder 18"/>
          <p:cNvSpPr>
            <a:spLocks noGrp="1"/>
          </p:cNvSpPr>
          <p:nvPr>
            <p:ph type="body" sz="quarter" idx="14" hasCustomPrompt="1"/>
          </p:nvPr>
        </p:nvSpPr>
        <p:spPr>
          <a:xfrm>
            <a:off x="451301" y="1465489"/>
            <a:ext cx="8238674" cy="360000"/>
          </a:xfrm>
        </p:spPr>
        <p:txBody>
          <a:bodyPr>
            <a:noAutofit/>
          </a:bodyPr>
          <a:lstStyle>
            <a:lvl1pPr marL="231775" indent="-231775" algn="ctr" defTabSz="457200" rtl="0" eaLnBrk="1" latinLnBrk="0" hangingPunct="1">
              <a:spcBef>
                <a:spcPct val="20000"/>
              </a:spcBef>
              <a:buFont typeface="Arial"/>
              <a:buNone/>
              <a:defRPr kumimoji="0" lang="en-IN" sz="2200" b="1" i="0" u="none" strike="noStrike" kern="1200" cap="none" spc="80" normalizeH="0" baseline="0" noProof="0" dirty="0" smtClean="0">
                <a:ln>
                  <a:noFill/>
                </a:ln>
                <a:solidFill>
                  <a:schemeClr val="tx1"/>
                </a:solidFill>
                <a:effectLst/>
                <a:uLnTx/>
                <a:uFillTx/>
                <a:latin typeface="Arial"/>
                <a:ea typeface="+mn-ea"/>
                <a:cs typeface="Arial"/>
              </a:defRPr>
            </a:lvl1pPr>
          </a:lstStyle>
          <a:p>
            <a:pPr lvl="0"/>
            <a:r>
              <a:rPr lang="en-US" dirty="0"/>
              <a:t>INSERT COLUMN HEADING HERE</a:t>
            </a:r>
            <a:endParaRPr lang="en-I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a:t>Mukesh Rao</a:t>
            </a:r>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dirty="0"/>
          </a:p>
        </p:txBody>
      </p:sp>
    </p:spTree>
    <p:extLst>
      <p:ext uri="{BB962C8B-B14F-4D97-AF65-F5344CB8AC3E}">
        <p14:creationId xmlns:p14="http://schemas.microsoft.com/office/powerpoint/2010/main" val="4026132081"/>
      </p:ext>
    </p:extLst>
  </p:cSld>
  <p:clrMapOvr>
    <a:masterClrMapping/>
  </p:clrMapOvr>
  <p:transition spd="med">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bg1"/>
        </a:solidFill>
        <a:effectLst/>
      </p:bgPr>
    </p:bg>
    <p:spTree>
      <p:nvGrpSpPr>
        <p:cNvPr id="1" name=""/>
        <p:cNvGrpSpPr/>
        <p:nvPr/>
      </p:nvGrpSpPr>
      <p:grpSpPr>
        <a:xfrm>
          <a:off x="0" y="0"/>
          <a:ext cx="0" cy="0"/>
          <a:chOff x="0" y="0"/>
          <a:chExt cx="0" cy="0"/>
        </a:xfrm>
      </p:grpSpPr>
      <p:pic>
        <p:nvPicPr>
          <p:cNvPr id="10" name="Picture 9" descr="WIPRO PPT Design.jpg"/>
          <p:cNvPicPr>
            <a:picLocks noChangeAspect="1"/>
          </p:cNvPicPr>
          <p:nvPr userDrawn="1"/>
        </p:nvPicPr>
        <p:blipFill>
          <a:blip r:embed="rId2" cstate="print"/>
          <a:stretch>
            <a:fillRect/>
          </a:stretch>
        </p:blipFill>
        <p:spPr>
          <a:xfrm>
            <a:off x="5121" y="4471039"/>
            <a:ext cx="9133758" cy="2171061"/>
          </a:xfrm>
          <a:prstGeom prst="rect">
            <a:avLst/>
          </a:prstGeom>
        </p:spPr>
      </p:pic>
      <p:sp>
        <p:nvSpPr>
          <p:cNvPr id="2" name="Title 1"/>
          <p:cNvSpPr>
            <a:spLocks noGrp="1"/>
          </p:cNvSpPr>
          <p:nvPr>
            <p:ph type="ctrTitle" hasCustomPrompt="1"/>
          </p:nvPr>
        </p:nvSpPr>
        <p:spPr>
          <a:xfrm>
            <a:off x="4547710" y="1480457"/>
            <a:ext cx="4142266" cy="1547161"/>
          </a:xfrm>
          <a:prstGeom prst="rect">
            <a:avLst/>
          </a:prstGeom>
          <a:noFill/>
        </p:spPr>
        <p:txBody>
          <a:bodyPr wrap="square" rtlCol="0" anchor="ctr">
            <a:normAutofit/>
          </a:bodyPr>
          <a:lstStyle>
            <a:lvl1pPr marL="0" algn="l">
              <a:defRPr lang="en-US" sz="3400" dirty="0">
                <a:solidFill>
                  <a:schemeClr val="tx1">
                    <a:lumMod val="65000"/>
                    <a:lumOff val="35000"/>
                  </a:schemeClr>
                </a:solidFill>
                <a:latin typeface="Arial"/>
                <a:ea typeface="+mn-ea"/>
                <a:cs typeface="Arial"/>
              </a:defRPr>
            </a:lvl1pPr>
          </a:lstStyle>
          <a:p>
            <a:pPr marL="0" lvl="0" algn="l"/>
            <a:r>
              <a:rPr lang="en-US" dirty="0"/>
              <a:t>Insert Title</a:t>
            </a:r>
            <a:br>
              <a:rPr lang="en-US" dirty="0"/>
            </a:br>
            <a:r>
              <a:rPr lang="en-US" dirty="0"/>
              <a:t>Here</a:t>
            </a:r>
          </a:p>
        </p:txBody>
      </p:sp>
      <p:sp>
        <p:nvSpPr>
          <p:cNvPr id="3" name="Subtitle 2"/>
          <p:cNvSpPr>
            <a:spLocks noGrp="1"/>
          </p:cNvSpPr>
          <p:nvPr>
            <p:ph type="subTitle" idx="1" hasCustomPrompt="1"/>
          </p:nvPr>
        </p:nvSpPr>
        <p:spPr>
          <a:xfrm>
            <a:off x="4547710" y="3318659"/>
            <a:ext cx="4142266" cy="338554"/>
          </a:xfrm>
          <a:noFill/>
        </p:spPr>
        <p:txBody>
          <a:bodyPr wrap="square" rtlCol="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600" dirty="0">
                <a:solidFill>
                  <a:schemeClr val="tx1">
                    <a:lumMod val="65000"/>
                    <a:lumOff val="35000"/>
                  </a:schemeClr>
                </a:solidFill>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Your Name</a:t>
            </a:r>
          </a:p>
        </p:txBody>
      </p:sp>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7" name="Text Placeholder 16"/>
          <p:cNvSpPr>
            <a:spLocks noGrp="1"/>
          </p:cNvSpPr>
          <p:nvPr>
            <p:ph type="body" sz="quarter" idx="10" hasCustomPrompt="1"/>
          </p:nvPr>
        </p:nvSpPr>
        <p:spPr>
          <a:xfrm>
            <a:off x="4549775" y="3766911"/>
            <a:ext cx="4148138" cy="347889"/>
          </a:xfrm>
        </p:spPr>
        <p:txBody>
          <a:bodyPr>
            <a:normAutofit/>
          </a:bodyPr>
          <a:lstStyle>
            <a:lvl1pPr>
              <a:buNone/>
              <a:defRPr kumimoji="0" lang="en-US" sz="16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Tree>
    <p:extLst>
      <p:ext uri="{BB962C8B-B14F-4D97-AF65-F5344CB8AC3E}">
        <p14:creationId xmlns:p14="http://schemas.microsoft.com/office/powerpoint/2010/main" val="822976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Green">
    <p:spTree>
      <p:nvGrpSpPr>
        <p:cNvPr id="1" name=""/>
        <p:cNvGrpSpPr/>
        <p:nvPr/>
      </p:nvGrpSpPr>
      <p:grpSpPr>
        <a:xfrm>
          <a:off x="0" y="0"/>
          <a:ext cx="0" cy="0"/>
          <a:chOff x="0" y="0"/>
          <a:chExt cx="0" cy="0"/>
        </a:xfrm>
      </p:grpSpPr>
      <p:pic>
        <p:nvPicPr>
          <p:cNvPr id="4" name="Picture 2" descr="E:\My Documents\1 Temple\1 Wipro\1 On-going Jobs\Corporate ppt\z+ final\TMPLTS\8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5" name="Content Placeholder 2"/>
          <p:cNvSpPr>
            <a:spLocks noGrp="1"/>
          </p:cNvSpPr>
          <p:nvPr>
            <p:ph idx="1"/>
          </p:nvPr>
        </p:nvSpPr>
        <p:spPr>
          <a:xfrm>
            <a:off x="457200" y="12954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p:nvPr>
        </p:nvSpPr>
        <p:spPr>
          <a:xfrm>
            <a:off x="3541" y="301152"/>
            <a:ext cx="7563358" cy="914400"/>
          </a:xfrm>
          <a:prstGeom prst="rect">
            <a:avLst/>
          </a:prstGeom>
        </p:spPr>
        <p:txBody>
          <a:bodyPr>
            <a:normAutofit/>
          </a:bodyPr>
          <a:lstStyle>
            <a:lvl1pPr algn="l">
              <a:defRPr sz="3200">
                <a:latin typeface="Gill Sans MT" pitchFamily="34" charset="0"/>
              </a:defRPr>
            </a:lvl1pPr>
          </a:lstStyle>
          <a:p>
            <a:r>
              <a:rPr lang="en-US"/>
              <a:t>Click to edit Master title style</a:t>
            </a:r>
            <a:endParaRPr lang="en-US" dirty="0"/>
          </a:p>
        </p:txBody>
      </p:sp>
    </p:spTree>
  </p:cSld>
  <p:clrMapOvr>
    <a:masterClrMapping/>
  </p:clrMapOvr>
  <p:hf sldNum="0"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ntent Yellow">
    <p:spTree>
      <p:nvGrpSpPr>
        <p:cNvPr id="1" name=""/>
        <p:cNvGrpSpPr/>
        <p:nvPr/>
      </p:nvGrpSpPr>
      <p:grpSpPr>
        <a:xfrm>
          <a:off x="0" y="0"/>
          <a:ext cx="0" cy="0"/>
          <a:chOff x="0" y="0"/>
          <a:chExt cx="0" cy="0"/>
        </a:xfrm>
      </p:grpSpPr>
      <p:pic>
        <p:nvPicPr>
          <p:cNvPr id="5" name="Picture 2" descr="E:\My Documents\1 Temple\1 Wipro\1 On-going Jobs\Corporate ppt\z+ final\TMPLTS\6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6" name="Content Placeholder 2"/>
          <p:cNvSpPr>
            <a:spLocks noGrp="1"/>
          </p:cNvSpPr>
          <p:nvPr>
            <p:ph sz="half" idx="1"/>
          </p:nvPr>
        </p:nvSpPr>
        <p:spPr>
          <a:xfrm>
            <a:off x="457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4648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0" y="178103"/>
            <a:ext cx="7696200" cy="1143000"/>
          </a:xfrm>
          <a:prstGeom prst="rect">
            <a:avLst/>
          </a:prstGeom>
        </p:spPr>
        <p:txBody>
          <a:bodyPr/>
          <a:lstStyle/>
          <a:p>
            <a:r>
              <a:rPr lang="en-US"/>
              <a:t>Click to edit Master title style</a:t>
            </a:r>
            <a:endParaRPr lang="en-US" dirty="0"/>
          </a:p>
        </p:txBody>
      </p:sp>
    </p:spTree>
  </p:cSld>
  <p:clrMapOvr>
    <a:masterClrMapping/>
  </p:clrMapOvr>
  <p:hf sldNum="0"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ontent Red">
    <p:spTree>
      <p:nvGrpSpPr>
        <p:cNvPr id="1" name=""/>
        <p:cNvGrpSpPr/>
        <p:nvPr/>
      </p:nvGrpSpPr>
      <p:grpSpPr>
        <a:xfrm>
          <a:off x="0" y="0"/>
          <a:ext cx="0" cy="0"/>
          <a:chOff x="0" y="0"/>
          <a:chExt cx="0" cy="0"/>
        </a:xfrm>
      </p:grpSpPr>
      <p:pic>
        <p:nvPicPr>
          <p:cNvPr id="4" name="Picture 2" descr="E:\My Documents\1 Temple\1 Wipro\1 On-going Jobs\Corporate ppt\z+ final\TMPLTS\4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4" name="Content Placeholder 2"/>
          <p:cNvSpPr>
            <a:spLocks noGrp="1"/>
          </p:cNvSpPr>
          <p:nvPr>
            <p:ph idx="1"/>
          </p:nvPr>
        </p:nvSpPr>
        <p:spPr>
          <a:xfrm>
            <a:off x="457200" y="13716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p:nvPr>
        </p:nvSpPr>
        <p:spPr>
          <a:xfrm>
            <a:off x="0" y="0"/>
            <a:ext cx="7563358" cy="914400"/>
          </a:xfrm>
          <a:prstGeom prst="rect">
            <a:avLst/>
          </a:prstGeom>
        </p:spPr>
        <p:txBody>
          <a:bodyPr>
            <a:normAutofit/>
          </a:bodyPr>
          <a:lstStyle>
            <a:lvl1pPr algn="l">
              <a:defRPr sz="3200">
                <a:latin typeface="Gill Sans MT" pitchFamily="34" charset="0"/>
              </a:defRPr>
            </a:lvl1pPr>
          </a:lstStyle>
          <a:p>
            <a:r>
              <a:rPr lang="en-US"/>
              <a:t>Click to edit Master title style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957943"/>
            <a:ext cx="9144000" cy="5442858"/>
          </a:xfrm>
        </p:spPr>
        <p:txBody>
          <a:bodyPr anchor="ctr">
            <a:normAutofit/>
          </a:bodyPr>
          <a:lstStyle>
            <a:lvl1pPr algn="ctr">
              <a:buNone/>
              <a:defRPr sz="5400" baseline="0"/>
            </a:lvl1pPr>
          </a:lstStyle>
          <a:p>
            <a:r>
              <a:rPr lang="en-US" dirty="0"/>
              <a:t>Click Icon to Add Picture</a:t>
            </a:r>
            <a:endParaRPr lang="en-IN" dirty="0"/>
          </a:p>
        </p:txBody>
      </p:sp>
      <p:sp>
        <p:nvSpPr>
          <p:cNvPr id="8" name="Text Placeholder 5"/>
          <p:cNvSpPr>
            <a:spLocks noGrp="1"/>
          </p:cNvSpPr>
          <p:nvPr>
            <p:ph type="body" sz="quarter" idx="11" hasCustomPrompt="1"/>
          </p:nvPr>
        </p:nvSpPr>
        <p:spPr>
          <a:xfrm>
            <a:off x="0" y="4517571"/>
            <a:ext cx="9144000" cy="1110343"/>
          </a:xfrm>
          <a:solidFill>
            <a:schemeClr val="accent6">
              <a:lumMod val="40000"/>
              <a:lumOff val="60000"/>
              <a:alpha val="75000"/>
            </a:schemeClr>
          </a:solidFill>
          <a:ln>
            <a:noFill/>
          </a:ln>
          <a:effectLst/>
          <a:scene3d>
            <a:camera prst="orthographicFront">
              <a:rot lat="0" lon="0" rev="0"/>
            </a:camera>
            <a:lightRig rig="contrasting" dir="t">
              <a:rot lat="0" lon="0" rev="7800000"/>
            </a:lightRig>
          </a:scene3d>
          <a:sp3d>
            <a:bevelT w="139700" h="139700"/>
          </a:sp3d>
        </p:spPr>
        <p:txBody>
          <a:bodyPr anchor="ctr">
            <a:normAutofit/>
          </a:bodyPr>
          <a:lstStyle>
            <a:lvl1pPr algn="ctr">
              <a:buNone/>
              <a:defRPr lang="en-US" sz="2000" b="1" kern="1200" baseline="0" dirty="0" smtClean="0">
                <a:solidFill>
                  <a:schemeClr val="tx1"/>
                </a:solidFill>
                <a:latin typeface="Arial" pitchFamily="34" charset="0"/>
                <a:ea typeface="+mn-ea"/>
                <a:cs typeface="Arial" pitchFamily="34" charset="0"/>
              </a:defRPr>
            </a:lvl1pPr>
          </a:lstStyle>
          <a:p>
            <a:pPr lvl="0"/>
            <a:r>
              <a:rPr lang="en-US" dirty="0"/>
              <a:t>Insert Text Here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with Paragarph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rmAutofit/>
          </a:bodyPr>
          <a:lstStyle>
            <a:lvl1pPr marL="0" indent="0">
              <a:buNone/>
              <a:defRPr lang="en-US" sz="2000" kern="1200" dirty="0" smtClean="0">
                <a:solidFill>
                  <a:schemeClr val="tx1"/>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with Bullet Points">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5173663" y="2204017"/>
            <a:ext cx="3516312" cy="3055030"/>
          </a:xfrm>
        </p:spPr>
        <p:txBody>
          <a:bodyPr/>
          <a:lstStyle>
            <a:lvl1pPr>
              <a:buClr>
                <a:srgbClr val="0070C0"/>
              </a:buClr>
              <a:buFont typeface="Arial" pitchFamily="34" charset="0"/>
              <a:buChar char="•"/>
              <a:defRPr/>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8"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bullet points</a:t>
            </a:r>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orizonatal image with p tex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405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lang="en-US" sz="3000" b="1" kern="1200" noProof="0" dirty="0">
                <a:solidFill>
                  <a:schemeClr val="tx1"/>
                </a:solidFill>
                <a:latin typeface="+mj-lt"/>
                <a:ea typeface="+mn-ea"/>
                <a:cs typeface="Aria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paragraph text</a:t>
            </a:r>
          </a:p>
        </p:txBody>
      </p:sp>
      <p:sp>
        <p:nvSpPr>
          <p:cNvPr id="10" name="Picture Placeholder 8"/>
          <p:cNvSpPr>
            <a:spLocks noGrp="1"/>
          </p:cNvSpPr>
          <p:nvPr>
            <p:ph type="pic" sz="quarter" idx="10"/>
          </p:nvPr>
        </p:nvSpPr>
        <p:spPr>
          <a:xfrm>
            <a:off x="460376" y="1103313"/>
            <a:ext cx="8229600" cy="3149600"/>
          </a:xfrm>
        </p:spPr>
        <p:txBody>
          <a:bodyPr/>
          <a:lstStyle>
            <a:lvl1pPr>
              <a:buNone/>
              <a:defRPr/>
            </a:lvl1pPr>
          </a:lstStyle>
          <a:p>
            <a:endParaRPr lang="en-IN" dirty="0"/>
          </a:p>
        </p:txBody>
      </p:sp>
      <p:sp>
        <p:nvSpPr>
          <p:cNvPr id="12" name="Text Placeholder 11"/>
          <p:cNvSpPr>
            <a:spLocks noGrp="1"/>
          </p:cNvSpPr>
          <p:nvPr>
            <p:ph type="body" sz="quarter" idx="11" hasCustomPrompt="1"/>
          </p:nvPr>
        </p:nvSpPr>
        <p:spPr>
          <a:xfrm>
            <a:off x="1146289" y="4498975"/>
            <a:ext cx="6851423" cy="1495425"/>
          </a:xfrm>
        </p:spPr>
        <p:txBody>
          <a:bodyPr>
            <a:normAutofit/>
          </a:bodyPr>
          <a:lstStyle>
            <a:lvl1pPr marL="0" indent="0">
              <a:buFont typeface="Arial" pitchFamily="34" charset="0"/>
              <a:buNone/>
              <a:defRPr lang="en-US" sz="2000" kern="1200" dirty="0" smtClean="0">
                <a:solidFill>
                  <a:schemeClr val="tx1"/>
                </a:solidFill>
                <a:latin typeface="+mn-lt"/>
                <a:ea typeface="+mn-ea"/>
                <a:cs typeface="+mn-cs"/>
              </a:defRPr>
            </a:lvl1pPr>
          </a:lstStyle>
          <a:p>
            <a:pPr lvl="0"/>
            <a:r>
              <a:rPr lang="en-IN" dirty="0"/>
              <a:t>Paragraph text should be left aligned. Adjust the height of this text box when needed. Make sure this box is </a:t>
            </a:r>
            <a:r>
              <a:rPr lang="en-IN" dirty="0" err="1"/>
              <a:t>centered</a:t>
            </a:r>
            <a:r>
              <a:rPr lang="en-IN" dirty="0"/>
              <a:t> horizontally on the page and to the image. 20 </a:t>
            </a:r>
            <a:r>
              <a:rPr lang="en-IN" dirty="0" err="1"/>
              <a:t>pt</a:t>
            </a:r>
            <a:r>
              <a:rPr lang="en-IN" dirty="0"/>
              <a:t> text should be used. Keep text as minimal as possible.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orizonatal image with Bullet Points">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60374" y="140511"/>
            <a:ext cx="8229601"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solidFill>
                  <a:schemeClr val="tx1"/>
                </a:solidFil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bullet points</a:t>
            </a:r>
          </a:p>
        </p:txBody>
      </p:sp>
      <p:sp>
        <p:nvSpPr>
          <p:cNvPr id="10" name="Picture Placeholder 8"/>
          <p:cNvSpPr>
            <a:spLocks noGrp="1"/>
          </p:cNvSpPr>
          <p:nvPr>
            <p:ph type="pic" sz="quarter" idx="10"/>
          </p:nvPr>
        </p:nvSpPr>
        <p:spPr>
          <a:xfrm>
            <a:off x="460376" y="1103313"/>
            <a:ext cx="8229600" cy="2699430"/>
          </a:xfrm>
        </p:spPr>
        <p:txBody>
          <a:bodyPr/>
          <a:lstStyle>
            <a:lvl1pPr>
              <a:buNone/>
              <a:defRPr/>
            </a:lvl1pPr>
          </a:lstStyle>
          <a:p>
            <a:endParaRPr lang="en-IN" dirty="0"/>
          </a:p>
        </p:txBody>
      </p:sp>
      <p:sp>
        <p:nvSpPr>
          <p:cNvPr id="16" name="Text Placeholder 14"/>
          <p:cNvSpPr>
            <a:spLocks noGrp="1"/>
          </p:cNvSpPr>
          <p:nvPr>
            <p:ph type="body" sz="quarter" idx="14" hasCustomPrompt="1"/>
          </p:nvPr>
        </p:nvSpPr>
        <p:spPr>
          <a:xfrm>
            <a:off x="1130300" y="4508500"/>
            <a:ext cx="6883400" cy="1498600"/>
          </a:xfrm>
        </p:spPr>
        <p:txBody>
          <a:bodyPr>
            <a:normAutofit/>
          </a:bodyPr>
          <a:lstStyle>
            <a:lvl1pPr>
              <a:buClr>
                <a:srgbClr val="0070C0"/>
              </a:buClr>
              <a:buFont typeface="Arial" pitchFamily="34" charset="0"/>
              <a:buChar char="•"/>
              <a:defRPr sz="2000" baseline="0"/>
            </a:lvl1pPr>
          </a:lstStyle>
          <a:p>
            <a:pPr lvl="0"/>
            <a:r>
              <a:rPr lang="en-US" dirty="0"/>
              <a:t>The horizontal image should be center aligned</a:t>
            </a:r>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ase in poi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6" name="Rectangle 1"/>
          <p:cNvSpPr>
            <a:spLocks noChangeArrowheads="1"/>
          </p:cNvSpPr>
          <p:nvPr userDrawn="1"/>
        </p:nvSpPr>
        <p:spPr bwMode="auto">
          <a:xfrm>
            <a:off x="-4825" y="5486400"/>
            <a:ext cx="8542400" cy="68580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endParaRPr lang="en-US" dirty="0"/>
          </a:p>
        </p:txBody>
      </p:sp>
      <p:sp>
        <p:nvSpPr>
          <p:cNvPr id="17" name="Rectangle 2"/>
          <p:cNvSpPr>
            <a:spLocks noChangeArrowheads="1"/>
          </p:cNvSpPr>
          <p:nvPr userDrawn="1"/>
        </p:nvSpPr>
        <p:spPr bwMode="auto">
          <a:xfrm>
            <a:off x="-4825" y="5611813"/>
            <a:ext cx="8542400" cy="407987"/>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endParaRPr lang="en-US" dirty="0"/>
          </a:p>
        </p:txBody>
      </p:sp>
      <p:sp>
        <p:nvSpPr>
          <p:cNvPr id="15" name="Right Arrow 14"/>
          <p:cNvSpPr/>
          <p:nvPr userDrawn="1"/>
        </p:nvSpPr>
        <p:spPr>
          <a:xfrm>
            <a:off x="5037466" y="772886"/>
            <a:ext cx="160131" cy="315459"/>
          </a:xfrm>
          <a:prstGeom prst="rightArrow">
            <a:avLst>
              <a:gd name="adj1" fmla="val 50000"/>
              <a:gd name="adj2" fmla="val 201887"/>
            </a:avLst>
          </a:prstGeom>
          <a:solidFill>
            <a:srgbClr val="03A3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Text Placeholder 11"/>
          <p:cNvSpPr>
            <a:spLocks noGrp="1"/>
          </p:cNvSpPr>
          <p:nvPr>
            <p:ph type="body" sz="quarter" idx="10" hasCustomPrompt="1"/>
          </p:nvPr>
        </p:nvSpPr>
        <p:spPr>
          <a:xfrm>
            <a:off x="1023713" y="1164317"/>
            <a:ext cx="3929063" cy="479424"/>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2800" b="1" kern="1200" baseline="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Click to Add Title</a:t>
            </a:r>
          </a:p>
        </p:txBody>
      </p:sp>
      <p:sp>
        <p:nvSpPr>
          <p:cNvPr id="24" name="Text Placeholder 11"/>
          <p:cNvSpPr>
            <a:spLocks noGrp="1"/>
          </p:cNvSpPr>
          <p:nvPr>
            <p:ph type="body" sz="quarter" idx="11" hasCustomPrompt="1"/>
          </p:nvPr>
        </p:nvSpPr>
        <p:spPr>
          <a:xfrm>
            <a:off x="1023713" y="758593"/>
            <a:ext cx="3929063" cy="286438"/>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1600" b="1" kern="120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HIGHLIGHTS</a:t>
            </a:r>
          </a:p>
        </p:txBody>
      </p:sp>
      <p:sp>
        <p:nvSpPr>
          <p:cNvPr id="27" name="Text Placeholder 11"/>
          <p:cNvSpPr>
            <a:spLocks noGrp="1"/>
          </p:cNvSpPr>
          <p:nvPr>
            <p:ph type="body" sz="quarter" idx="12" hasCustomPrompt="1"/>
          </p:nvPr>
        </p:nvSpPr>
        <p:spPr>
          <a:xfrm>
            <a:off x="903515" y="2104328"/>
            <a:ext cx="4049262" cy="1596815"/>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600" kern="1200" baseline="0">
                <a:solidFill>
                  <a:schemeClr val="tx1"/>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IN" dirty="0"/>
              <a:t>Add a small brief of the case study / point of view / Define a concept / theme / topic. You may add up to 6 lines of text. Beyond 6 lines will not be readable.</a:t>
            </a:r>
          </a:p>
        </p:txBody>
      </p:sp>
      <p:sp>
        <p:nvSpPr>
          <p:cNvPr id="40" name="Picture Placeholder 38"/>
          <p:cNvSpPr>
            <a:spLocks noGrp="1"/>
          </p:cNvSpPr>
          <p:nvPr>
            <p:ph type="pic" sz="quarter" idx="14"/>
          </p:nvPr>
        </p:nvSpPr>
        <p:spPr>
          <a:xfrm>
            <a:off x="5690960" y="490538"/>
            <a:ext cx="2874963" cy="5692775"/>
          </a:xfrm>
          <a:ln>
            <a:noFill/>
          </a:ln>
          <a:effectLst/>
        </p:spPr>
        <p:txBody>
          <a:bodyPr>
            <a:flatTx/>
          </a:bodyPr>
          <a:lstStyle>
            <a:lvl1pPr>
              <a:buNone/>
              <a:defRPr>
                <a:effectLst/>
              </a:defRPr>
            </a:lvl1pPr>
          </a:lstStyle>
          <a:p>
            <a:endParaRPr lang="en-IN" dirty="0"/>
          </a:p>
        </p:txBody>
      </p:sp>
      <p:sp>
        <p:nvSpPr>
          <p:cNvPr id="12" name="Text Placeholder 11"/>
          <p:cNvSpPr>
            <a:spLocks noGrp="1"/>
          </p:cNvSpPr>
          <p:nvPr>
            <p:ph type="body" sz="quarter" idx="16" hasCustomPrompt="1"/>
          </p:nvPr>
        </p:nvSpPr>
        <p:spPr>
          <a:xfrm>
            <a:off x="903515" y="3864429"/>
            <a:ext cx="4049262" cy="1545771"/>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400" kern="1200" baseline="0">
                <a:solidFill>
                  <a:srgbClr val="0070C0"/>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Add Highlights of the topic and only </a:t>
            </a:r>
            <a:br>
              <a:rPr lang="en-US" dirty="0"/>
            </a:br>
            <a:r>
              <a:rPr lang="en-US" dirty="0"/>
              <a:t>5 lines of text is allowed, beyond </a:t>
            </a:r>
            <a:br>
              <a:rPr lang="en-US" dirty="0"/>
            </a:br>
            <a:r>
              <a:rPr lang="en-US" dirty="0"/>
              <a:t>that it will not be readable.</a:t>
            </a:r>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0"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
        <p:nvSpPr>
          <p:cNvPr id="3" name="Text Placeholder 2"/>
          <p:cNvSpPr>
            <a:spLocks noGrp="1"/>
          </p:cNvSpPr>
          <p:nvPr>
            <p:ph type="body" idx="1"/>
          </p:nvPr>
        </p:nvSpPr>
        <p:spPr>
          <a:xfrm>
            <a:off x="457200" y="1362456"/>
            <a:ext cx="8229600" cy="4525963"/>
          </a:xfrm>
          <a:prstGeom prst="rect">
            <a:avLst/>
          </a:prstGeom>
          <a:noFill/>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txBox="1">
            <a:spLocks/>
          </p:cNvSpPr>
          <p:nvPr/>
        </p:nvSpPr>
        <p:spPr>
          <a:xfrm>
            <a:off x="10884" y="6647351"/>
            <a:ext cx="360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tx1">
                    <a:lumMod val="50000"/>
                    <a:lumOff val="50000"/>
                  </a:schemeClr>
                </a:solidFill>
              </a:rPr>
              <a:pPr algn="l"/>
              <a:t>‹#›</a:t>
            </a:fld>
            <a:endParaRPr lang="en-US" sz="1000" dirty="0">
              <a:solidFill>
                <a:schemeClr val="tx1">
                  <a:lumMod val="50000"/>
                  <a:lumOff val="50000"/>
                </a:schemeClr>
              </a:solidFill>
            </a:endParaRPr>
          </a:p>
        </p:txBody>
      </p:sp>
      <p:pic>
        <p:nvPicPr>
          <p:cNvPr id="61" name="Picture 19" descr="1"/>
          <p:cNvPicPr>
            <a:picLocks noChangeAspect="1" noChangeArrowheads="1"/>
          </p:cNvPicPr>
          <p:nvPr userDrawn="1"/>
        </p:nvPicPr>
        <p:blipFill>
          <a:blip r:embed="rId27" cstate="print"/>
          <a:srcRect b="38461"/>
          <a:stretch>
            <a:fillRect/>
          </a:stretch>
        </p:blipFill>
        <p:spPr bwMode="auto">
          <a:xfrm>
            <a:off x="0" y="6324600"/>
            <a:ext cx="9144000" cy="542925"/>
          </a:xfrm>
          <a:prstGeom prst="rect">
            <a:avLst/>
          </a:prstGeom>
          <a:noFill/>
          <a:ln w="9525">
            <a:noFill/>
            <a:miter lim="800000"/>
            <a:headEnd/>
            <a:tailEnd/>
          </a:ln>
        </p:spPr>
      </p:pic>
      <p:sp>
        <p:nvSpPr>
          <p:cNvPr id="7" name="TextBox 6"/>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Introduction to machine learning</a:t>
            </a:r>
          </a:p>
        </p:txBody>
      </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6" r:id="rId10"/>
    <p:sldLayoutId id="2147483677" r:id="rId11"/>
    <p:sldLayoutId id="2147483678" r:id="rId12"/>
    <p:sldLayoutId id="2147483679" r:id="rId13"/>
    <p:sldLayoutId id="2147483680" r:id="rId14"/>
    <p:sldLayoutId id="2147483681" r:id="rId15"/>
    <p:sldLayoutId id="2147483682" r:id="rId16"/>
    <p:sldLayoutId id="2147483686" r:id="rId17"/>
    <p:sldLayoutId id="2147483662" r:id="rId18"/>
    <p:sldLayoutId id="2147483688" r:id="rId19"/>
    <p:sldLayoutId id="2147483689" r:id="rId20"/>
    <p:sldLayoutId id="2147483692" r:id="rId21"/>
    <p:sldLayoutId id="2147483694" r:id="rId22"/>
    <p:sldLayoutId id="2147483695" r:id="rId23"/>
    <p:sldLayoutId id="2147483696" r:id="rId24"/>
    <p:sldLayoutId id="2147483698" r:id="rId25"/>
  </p:sldLayoutIdLst>
  <p:txStyles>
    <p:titleStyle>
      <a:lvl1pPr algn="l" defTabSz="457200" rtl="0" eaLnBrk="1" latinLnBrk="0" hangingPunct="1">
        <a:spcBef>
          <a:spcPct val="0"/>
        </a:spcBef>
        <a:buNone/>
        <a:defRPr lang="en-US" sz="3000" b="1" kern="1200" dirty="0">
          <a:solidFill>
            <a:schemeClr val="tx1"/>
          </a:solidFill>
          <a:latin typeface="+mj-lt"/>
          <a:ea typeface="+mn-ea"/>
          <a:cs typeface="Arial"/>
        </a:defRPr>
      </a:lvl1pPr>
    </p:titleStyle>
    <p:body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3" Type="http://schemas.openxmlformats.org/officeDocument/2006/relationships/hyperlink" Target="https://www1.nyc.gov/html/gbee/html/plan/ll84_scores.shtml" TargetMode="External"/><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3" Type="http://schemas.openxmlformats.org/officeDocument/2006/relationships/hyperlink" Target="https://www1.nyc.gov/html/gbee/downloads/misc/nyc_benchmarking_disclosure_data_definitions_2017.pdf" TargetMode="External"/><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102.xml.rels><?xml version="1.0" encoding="UTF-8" standalone="yes"?>
<Relationships xmlns="http://schemas.openxmlformats.org/package/2006/relationships"><Relationship Id="rId3" Type="http://schemas.openxmlformats.org/officeDocument/2006/relationships/hyperlink" Target="https://www1.nyc.gov/html/gbee/downloads/misc/nyc_benchmarking_disclosure_data_definitions_2017.pdf" TargetMode="External"/><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103.xml.rels><?xml version="1.0" encoding="UTF-8" standalone="yes"?>
<Relationships xmlns="http://schemas.openxmlformats.org/package/2006/relationships"><Relationship Id="rId3" Type="http://schemas.openxmlformats.org/officeDocument/2006/relationships/hyperlink" Target="https://www1.nyc.gov/html/gbee/downloads/misc/nyc_benchmarking_disclosure_data_definitions_2017.pdf" TargetMode="External"/><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0.xml"/><Relationship Id="rId1" Type="http://schemas.openxmlformats.org/officeDocument/2006/relationships/vmlDrawing" Target="../drawings/vmlDrawing1.vml"/><Relationship Id="rId4" Type="http://schemas.openxmlformats.org/officeDocument/2006/relationships/image" Target="../media/image23.wmf"/></Relationships>
</file>

<file path=ppt/slides/_rels/slide23.xml.rels><?xml version="1.0" encoding="UTF-8" standalone="yes"?>
<Relationships xmlns="http://schemas.openxmlformats.org/package/2006/relationships"><Relationship Id="rId3" Type="http://schemas.openxmlformats.org/officeDocument/2006/relationships/image" Target="../media/image130.png"/><Relationship Id="rId2" Type="http://schemas.microsoft.com/office/2014/relationships/chartEx" Target="../charts/chartEx1.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0.xml"/><Relationship Id="rId1" Type="http://schemas.openxmlformats.org/officeDocument/2006/relationships/vmlDrawing" Target="../drawings/vmlDrawing2.vml"/><Relationship Id="rId5" Type="http://schemas.openxmlformats.org/officeDocument/2006/relationships/image" Target="../media/image24.wmf"/><Relationship Id="rId4"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0.xml"/><Relationship Id="rId1" Type="http://schemas.openxmlformats.org/officeDocument/2006/relationships/vmlDrawing" Target="../drawings/vmlDrawing3.vml"/><Relationship Id="rId5" Type="http://schemas.openxmlformats.org/officeDocument/2006/relationships/image" Target="../media/image25.wmf"/><Relationship Id="rId4" Type="http://schemas.openxmlformats.org/officeDocument/2006/relationships/oleObject" Target="../embeddings/oleObject3.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4/relationships/chartEx" Target="../charts/chartEx2.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localhost:8888/notebooks/FMTS/ROC_AUC.ipynb" TargetMode="External"/><Relationship Id="rId2" Type="http://schemas.openxmlformats.org/officeDocument/2006/relationships/image" Target="../media/image27.png"/><Relationship Id="rId1" Type="http://schemas.openxmlformats.org/officeDocument/2006/relationships/slideLayout" Target="../slideLayouts/slideLayout20.xml"/><Relationship Id="rId6" Type="http://schemas.openxmlformats.org/officeDocument/2006/relationships/hyperlink" Target="http://localhost:8888/notebooks/FMTS/classification_metrics-1.ipynb"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20.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20.xml"/><Relationship Id="rId5" Type="http://schemas.openxmlformats.org/officeDocument/2006/relationships/image" Target="../media/image43.png"/><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0.xml"/><Relationship Id="rId5" Type="http://schemas.openxmlformats.org/officeDocument/2006/relationships/image" Target="../media/image46.png"/><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0.xml"/><Relationship Id="rId7" Type="http://schemas.openxmlformats.org/officeDocument/2006/relationships/image" Target="../media/image1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3" Type="http://schemas.openxmlformats.org/officeDocument/2006/relationships/hyperlink" Target="http://jmlr.csail.mit.edu/papers/volume13/bergstra12a/bergstra12a.pdf" TargetMode="External"/><Relationship Id="rId2" Type="http://schemas.openxmlformats.org/officeDocument/2006/relationships/slideLayout" Target="../slideLayouts/slideLayout20.xml"/><Relationship Id="rId1" Type="http://schemas.openxmlformats.org/officeDocument/2006/relationships/vmlDrawing" Target="../drawings/vmlDrawing4.vml"/><Relationship Id="rId6" Type="http://schemas.openxmlformats.org/officeDocument/2006/relationships/image" Target="../media/image55.wmf"/><Relationship Id="rId5" Type="http://schemas.openxmlformats.org/officeDocument/2006/relationships/oleObject" Target="../embeddings/oleObject4.bin"/><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scikit-learn-contrib/imbalanced-learn" TargetMode="External"/><Relationship Id="rId2" Type="http://schemas.openxmlformats.org/officeDocument/2006/relationships/hyperlink" Target="http://contrib.scikit-learn.org/imbalanced-learn/stable/index.html" TargetMode="External"/><Relationship Id="rId1" Type="http://schemas.openxmlformats.org/officeDocument/2006/relationships/slideLayout" Target="../slideLayouts/slideLayout20.xml"/><Relationship Id="rId5" Type="http://schemas.openxmlformats.org/officeDocument/2006/relationships/hyperlink" Target="https://www.jair.org/media/953/live-953-2037-jair.pdf" TargetMode="External"/><Relationship Id="rId4" Type="http://schemas.openxmlformats.org/officeDocument/2006/relationships/hyperlink" Target="http://contrib.scikit-learn.org/imbalanced-learn/stable/auto_examples/combine/plot_comparison_combine.html"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2895600"/>
            <a:ext cx="7696200" cy="461665"/>
          </a:xfrm>
          <a:prstGeom prst="rect">
            <a:avLst/>
          </a:prstGeom>
          <a:noFill/>
        </p:spPr>
        <p:txBody>
          <a:bodyPr wrap="square" rtlCol="0">
            <a:spAutoFit/>
          </a:bodyPr>
          <a:lstStyle/>
          <a:p>
            <a:pPr marL="342900" indent="-342900" algn="ctr"/>
            <a:r>
              <a:rPr lang="en-IN" sz="2400" b="1" dirty="0"/>
              <a:t>Model Selection &amp; Tuning</a:t>
            </a:r>
          </a:p>
        </p:txBody>
      </p:sp>
    </p:spTree>
    <p:extLst>
      <p:ext uri="{BB962C8B-B14F-4D97-AF65-F5344CB8AC3E}">
        <p14:creationId xmlns:p14="http://schemas.microsoft.com/office/powerpoint/2010/main" val="2540199862"/>
      </p:ext>
    </p:extLst>
  </p:cSld>
  <p:clrMapOvr>
    <a:masterClrMapping/>
  </p:clrMapOvr>
  <p:transition spd="med">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15352" y="1295400"/>
            <a:ext cx="8795664" cy="5090624"/>
          </a:xfrm>
          <a:prstGeom prst="rect">
            <a:avLst/>
          </a:prstGeom>
          <a:noFill/>
        </p:spPr>
        <p:txBody>
          <a:bodyPr wrap="square">
            <a:spAutoFit/>
          </a:bodyPr>
          <a:lstStyle/>
          <a:p>
            <a:pPr marL="53975" defTabSz="457200" fontAlgn="auto">
              <a:spcBef>
                <a:spcPct val="20000"/>
              </a:spcBef>
              <a:spcAft>
                <a:spcPts val="0"/>
              </a:spcAft>
            </a:pPr>
            <a:r>
              <a:rPr lang="en-IN" sz="1400" dirty="0"/>
              <a:t>Generalize </a:t>
            </a:r>
          </a:p>
          <a:p>
            <a:pPr marL="396875" indent="-342900" defTabSz="457200" fontAlgn="auto">
              <a:spcBef>
                <a:spcPct val="20000"/>
              </a:spcBef>
              <a:spcAft>
                <a:spcPts val="0"/>
              </a:spcAft>
              <a:buFont typeface="+mj-lt"/>
              <a:buAutoNum type="arabicPeriod"/>
            </a:pPr>
            <a:r>
              <a:rPr lang="en-IN" sz="1400" dirty="0"/>
              <a:t>Models are expected to perform well (meet least accuracy thresholds) in production (real world data)</a:t>
            </a:r>
          </a:p>
          <a:p>
            <a:pPr marL="396875" indent="-342900" defTabSz="457200" fontAlgn="auto">
              <a:spcBef>
                <a:spcPct val="20000"/>
              </a:spcBef>
              <a:spcAft>
                <a:spcPts val="0"/>
              </a:spcAft>
              <a:buFont typeface="+mj-lt"/>
              <a:buAutoNum type="arabicPeriod"/>
            </a:pPr>
            <a:r>
              <a:rPr lang="en-IN" sz="1400" dirty="0"/>
              <a:t>But data in real world is under flux / jiggle</a:t>
            </a:r>
          </a:p>
          <a:p>
            <a:pPr marL="396875" indent="-342900" defTabSz="457200" fontAlgn="auto">
              <a:spcBef>
                <a:spcPct val="20000"/>
              </a:spcBef>
              <a:spcAft>
                <a:spcPts val="0"/>
              </a:spcAft>
              <a:buFont typeface="+mj-lt"/>
              <a:buAutoNum type="arabicPeriod"/>
            </a:pPr>
            <a:r>
              <a:rPr lang="en-IN" sz="1400" dirty="0"/>
              <a:t>Models have to perform in this context of continuous jiggle. Such models are said to generalize well </a:t>
            </a:r>
          </a:p>
          <a:p>
            <a:pPr marL="396875" indent="-342900" defTabSz="457200" fontAlgn="auto">
              <a:spcBef>
                <a:spcPct val="20000"/>
              </a:spcBef>
              <a:spcAft>
                <a:spcPts val="0"/>
              </a:spcAft>
              <a:buFont typeface="+mj-lt"/>
              <a:buAutoNum type="arabicPeriod"/>
            </a:pPr>
            <a:r>
              <a:rPr lang="en-IN" sz="1400" dirty="0"/>
              <a:t>For models to generalize well, they should neither be underfit or overfit in the training data</a:t>
            </a:r>
          </a:p>
          <a:p>
            <a:pPr marL="53975" defTabSz="457200" fontAlgn="auto">
              <a:spcBef>
                <a:spcPct val="20000"/>
              </a:spcBef>
              <a:spcAft>
                <a:spcPts val="0"/>
              </a:spcAft>
            </a:pPr>
            <a:endParaRPr lang="en-IN" sz="1400" dirty="0"/>
          </a:p>
          <a:p>
            <a:pPr marL="53975" defTabSz="457200" fontAlgn="auto">
              <a:spcBef>
                <a:spcPct val="20000"/>
              </a:spcBef>
              <a:spcAft>
                <a:spcPts val="0"/>
              </a:spcAft>
            </a:pPr>
            <a:r>
              <a:rPr lang="en-IN" sz="1400" dirty="0"/>
              <a:t>Underfit models</a:t>
            </a:r>
          </a:p>
          <a:p>
            <a:pPr marL="396875" indent="-342900" defTabSz="457200" fontAlgn="auto">
              <a:spcBef>
                <a:spcPct val="20000"/>
              </a:spcBef>
              <a:spcAft>
                <a:spcPts val="0"/>
              </a:spcAft>
              <a:buAutoNum type="arabicPeriod"/>
            </a:pPr>
            <a:r>
              <a:rPr lang="en-IN" sz="1400" dirty="0"/>
              <a:t>Models that are over simplified i.e. models in which the independent and dependent attributes interact in a simple linear way ( can be expressed in a linear form for e.g. y = mx + c).  </a:t>
            </a:r>
          </a:p>
          <a:p>
            <a:pPr marL="396875" indent="-342900" defTabSz="457200" fontAlgn="auto">
              <a:spcBef>
                <a:spcPct val="20000"/>
              </a:spcBef>
              <a:spcAft>
                <a:spcPts val="0"/>
              </a:spcAft>
              <a:buAutoNum type="arabicPeriod"/>
            </a:pPr>
            <a:r>
              <a:rPr lang="en-IN" sz="1400" dirty="0"/>
              <a:t>The model could have been addressed as a quadratic form such as y = m1x + m2 x^2 +C</a:t>
            </a:r>
          </a:p>
          <a:p>
            <a:pPr marL="396875" indent="-342900" defTabSz="457200" fontAlgn="auto">
              <a:spcBef>
                <a:spcPct val="20000"/>
              </a:spcBef>
              <a:spcAft>
                <a:spcPts val="0"/>
              </a:spcAft>
              <a:buAutoNum type="arabicPeriod"/>
            </a:pPr>
            <a:r>
              <a:rPr lang="en-IN" sz="1400" dirty="0"/>
              <a:t>Underfit models result in errors as they fail to capture the complex interactions among the attributes in the real world</a:t>
            </a:r>
          </a:p>
          <a:p>
            <a:pPr marL="396875" indent="-342900" defTabSz="457200" fontAlgn="auto">
              <a:spcBef>
                <a:spcPct val="20000"/>
              </a:spcBef>
              <a:spcAft>
                <a:spcPts val="0"/>
              </a:spcAft>
              <a:buAutoNum type="arabicPeriod"/>
            </a:pPr>
            <a:r>
              <a:rPr lang="en-IN" sz="1400" dirty="0"/>
              <a:t>These models will not generalize in the real world</a:t>
            </a:r>
          </a:p>
          <a:p>
            <a:pPr marL="53975" defTabSz="457200" fontAlgn="auto">
              <a:spcBef>
                <a:spcPct val="20000"/>
              </a:spcBef>
              <a:spcAft>
                <a:spcPts val="0"/>
              </a:spcAft>
            </a:pPr>
            <a:endParaRPr lang="en-IN" sz="1400" dirty="0"/>
          </a:p>
          <a:p>
            <a:pPr marL="53975" defTabSz="457200" fontAlgn="auto">
              <a:spcBef>
                <a:spcPct val="20000"/>
              </a:spcBef>
              <a:spcAft>
                <a:spcPts val="0"/>
              </a:spcAft>
            </a:pPr>
            <a:r>
              <a:rPr lang="en-IN" sz="1400" dirty="0"/>
              <a:t>Overfit models</a:t>
            </a:r>
          </a:p>
          <a:p>
            <a:pPr marL="396875" indent="-342900" defTabSz="457200" fontAlgn="auto">
              <a:spcBef>
                <a:spcPct val="20000"/>
              </a:spcBef>
              <a:spcAft>
                <a:spcPts val="0"/>
              </a:spcAft>
              <a:buAutoNum type="arabicPeriod"/>
            </a:pPr>
            <a:r>
              <a:rPr lang="en-IN" sz="1400" dirty="0"/>
              <a:t>Models that perform very well (sometimes with zero errors) in training data</a:t>
            </a:r>
          </a:p>
          <a:p>
            <a:pPr marL="396875" indent="-342900" defTabSz="457200" fontAlgn="auto">
              <a:spcBef>
                <a:spcPct val="20000"/>
              </a:spcBef>
              <a:spcAft>
                <a:spcPts val="0"/>
              </a:spcAft>
              <a:buAutoNum type="arabicPeriod"/>
            </a:pPr>
            <a:r>
              <a:rPr lang="en-IN" sz="1400" dirty="0"/>
              <a:t>Are complex polynomial surfaces that twist and turn in the feature space to cleanly separate the classes </a:t>
            </a:r>
          </a:p>
          <a:p>
            <a:pPr marL="396875" indent="-342900" defTabSz="457200" fontAlgn="auto">
              <a:spcBef>
                <a:spcPct val="20000"/>
              </a:spcBef>
              <a:spcAft>
                <a:spcPts val="0"/>
              </a:spcAft>
              <a:buAutoNum type="arabicPeriod"/>
            </a:pPr>
            <a:r>
              <a:rPr lang="en-IN" sz="1400" dirty="0"/>
              <a:t>Adjust to the variance in the training data i.e. try to adjust to the positions of the data points though those positions are not the expected values of the data points (mean of the jiggle)</a:t>
            </a:r>
          </a:p>
          <a:p>
            <a:pPr marL="396875" indent="-342900" defTabSz="457200" fontAlgn="auto">
              <a:spcBef>
                <a:spcPct val="20000"/>
              </a:spcBef>
              <a:spcAft>
                <a:spcPts val="0"/>
              </a:spcAft>
              <a:buAutoNum type="arabicPeriod"/>
            </a:pPr>
            <a:r>
              <a:rPr lang="en-IN" sz="1400" dirty="0"/>
              <a:t>These models adapt to the variance error in the data set and will not generalize in the real world</a:t>
            </a:r>
          </a:p>
        </p:txBody>
      </p:sp>
      <p:sp>
        <p:nvSpPr>
          <p:cNvPr id="340994" name="Title 2"/>
          <p:cNvSpPr>
            <a:spLocks noGrp="1"/>
          </p:cNvSpPr>
          <p:nvPr>
            <p:ph type="title" idx="4294967295"/>
          </p:nvPr>
        </p:nvSpPr>
        <p:spPr>
          <a:xfrm>
            <a:off x="188682" y="957930"/>
            <a:ext cx="8421918" cy="413670"/>
          </a:xfrm>
          <a:prstGeom prst="rect">
            <a:avLst/>
          </a:prstGeom>
        </p:spPr>
        <p:txBody>
          <a:bodyPr/>
          <a:lstStyle/>
          <a:p>
            <a:pPr marL="0" lvl="1" indent="0">
              <a:spcBef>
                <a:spcPct val="0"/>
              </a:spcBef>
              <a:buNone/>
            </a:pPr>
            <a:r>
              <a:rPr lang="en-US" altLang="en-US" u="sng" dirty="0">
                <a:latin typeface="Arial" charset="0"/>
              </a:rPr>
              <a:t>Fitness of a Model</a:t>
            </a:r>
            <a:endParaRPr lang="en-US" sz="1800" dirty="0"/>
          </a:p>
        </p:txBody>
      </p:sp>
    </p:spTree>
    <p:extLst>
      <p:ext uri="{BB962C8B-B14F-4D97-AF65-F5344CB8AC3E}">
        <p14:creationId xmlns:p14="http://schemas.microsoft.com/office/powerpoint/2010/main" val="521878425"/>
      </p:ext>
    </p:extLst>
  </p:cSld>
  <p:clrMapOvr>
    <a:masterClrMapping/>
  </p:clrMapOvr>
  <p:transition spd="med">
    <p:wipe dir="d"/>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304800" y="1091250"/>
            <a:ext cx="8305800" cy="3284041"/>
          </a:xfrm>
          <a:prstGeom prst="rect">
            <a:avLst/>
          </a:prstGeom>
          <a:noFill/>
        </p:spPr>
        <p:txBody>
          <a:bodyPr wrap="square" rtlCol="0">
            <a:spAutoFit/>
          </a:bodyPr>
          <a:lstStyle/>
          <a:p>
            <a:pPr marL="342900" lvl="0" indent="-342900">
              <a:lnSpc>
                <a:spcPct val="150000"/>
              </a:lnSpc>
              <a:buFont typeface="+mj-lt"/>
              <a:buAutoNum type="arabicPeriod"/>
            </a:pPr>
            <a:r>
              <a:rPr lang="en-US" sz="1400" b="1" dirty="0">
                <a:solidFill>
                  <a:srgbClr val="000000"/>
                </a:solidFill>
              </a:rPr>
              <a:t>Project Name </a:t>
            </a:r>
            <a:r>
              <a:rPr lang="en-US" sz="1400" dirty="0">
                <a:solidFill>
                  <a:srgbClr val="000000"/>
                </a:solidFill>
              </a:rPr>
              <a:t>– </a:t>
            </a:r>
            <a:r>
              <a:rPr lang="en-US" sz="1400" b="1" dirty="0">
                <a:solidFill>
                  <a:srgbClr val="000000"/>
                </a:solidFill>
              </a:rPr>
              <a:t>Green Building Rating</a:t>
            </a:r>
          </a:p>
          <a:p>
            <a:pPr marL="342900" lvl="0" indent="-342900">
              <a:lnSpc>
                <a:spcPct val="150000"/>
              </a:lnSpc>
              <a:buFont typeface="+mj-lt"/>
              <a:buAutoNum type="arabicPeriod"/>
            </a:pPr>
            <a:endParaRPr lang="en-US" sz="1400" dirty="0">
              <a:solidFill>
                <a:srgbClr val="000000"/>
              </a:solidFill>
            </a:endParaRPr>
          </a:p>
          <a:p>
            <a:pPr marL="342900" lvl="0" indent="-342900">
              <a:lnSpc>
                <a:spcPct val="150000"/>
              </a:lnSpc>
              <a:buFont typeface="+mj-lt"/>
              <a:buAutoNum type="arabicPeriod"/>
            </a:pPr>
            <a:r>
              <a:rPr lang="en-US" sz="1400" b="1" dirty="0">
                <a:solidFill>
                  <a:srgbClr val="000000"/>
                </a:solidFill>
              </a:rPr>
              <a:t>Objective</a:t>
            </a:r>
            <a:r>
              <a:rPr lang="en-US" sz="1400" dirty="0">
                <a:solidFill>
                  <a:srgbClr val="000000"/>
                </a:solidFill>
              </a:rPr>
              <a:t> – Build a model to assess energy rating of a building from the given parameters</a:t>
            </a:r>
          </a:p>
          <a:p>
            <a:pPr marL="342900" lvl="0" indent="-342900">
              <a:lnSpc>
                <a:spcPct val="150000"/>
              </a:lnSpc>
              <a:buFont typeface="+mj-lt"/>
              <a:buAutoNum type="arabicPeriod"/>
            </a:pPr>
            <a:endParaRPr lang="en-US" sz="1400" dirty="0">
              <a:solidFill>
                <a:srgbClr val="000000"/>
              </a:solidFill>
            </a:endParaRPr>
          </a:p>
          <a:p>
            <a:pPr marL="342900" lvl="0" indent="-342900">
              <a:lnSpc>
                <a:spcPct val="150000"/>
              </a:lnSpc>
              <a:buFont typeface="+mj-lt"/>
              <a:buAutoNum type="arabicPeriod"/>
            </a:pPr>
            <a:r>
              <a:rPr lang="en-US" sz="1400" b="1" dirty="0">
                <a:solidFill>
                  <a:srgbClr val="000000"/>
                </a:solidFill>
              </a:rPr>
              <a:t>Purpose</a:t>
            </a:r>
            <a:r>
              <a:rPr lang="en-US" sz="1400" dirty="0">
                <a:solidFill>
                  <a:srgbClr val="000000"/>
                </a:solidFill>
              </a:rPr>
              <a:t> -  Replace manual evaluation method with a reliable automated way of evaluation</a:t>
            </a:r>
          </a:p>
          <a:p>
            <a:pPr marL="342900" lvl="0" indent="-342900">
              <a:lnSpc>
                <a:spcPct val="150000"/>
              </a:lnSpc>
              <a:buFont typeface="+mj-lt"/>
              <a:buAutoNum type="arabicPeriod"/>
            </a:pPr>
            <a:endParaRPr lang="en-US" sz="1400" dirty="0">
              <a:solidFill>
                <a:srgbClr val="000000"/>
              </a:solidFill>
            </a:endParaRPr>
          </a:p>
          <a:p>
            <a:pPr marL="342900" lvl="0" indent="-342900">
              <a:lnSpc>
                <a:spcPct val="150000"/>
              </a:lnSpc>
              <a:buFont typeface="+mj-lt"/>
              <a:buAutoNum type="arabicPeriod"/>
            </a:pPr>
            <a:r>
              <a:rPr lang="en-US" sz="1400" b="1" dirty="0">
                <a:solidFill>
                  <a:srgbClr val="000000"/>
                </a:solidFill>
              </a:rPr>
              <a:t>Data Source </a:t>
            </a:r>
            <a:r>
              <a:rPr lang="en-US" sz="1400" dirty="0">
                <a:solidFill>
                  <a:srgbClr val="000000"/>
                </a:solidFill>
              </a:rPr>
              <a:t>–publicly available building energy data about New York city at  </a:t>
            </a:r>
            <a:r>
              <a:rPr lang="en-US" sz="1400" dirty="0">
                <a:hlinkClick r:id="rId3"/>
              </a:rPr>
              <a:t>https://www1.nyc.gov/html/gbee/html/plan/ll84_scores.shtml</a:t>
            </a:r>
            <a:endParaRPr lang="en-US" sz="1400" dirty="0"/>
          </a:p>
          <a:p>
            <a:pPr marL="342900" lvl="0" indent="-342900">
              <a:lnSpc>
                <a:spcPct val="150000"/>
              </a:lnSpc>
              <a:buFont typeface="+mj-lt"/>
              <a:buAutoNum type="arabicPeriod"/>
            </a:pPr>
            <a:endParaRPr lang="en-US" sz="1400" dirty="0">
              <a:solidFill>
                <a:srgbClr val="000000"/>
              </a:solidFill>
            </a:endParaRPr>
          </a:p>
          <a:p>
            <a:pPr marL="342900" lvl="0" indent="-342900">
              <a:lnSpc>
                <a:spcPct val="150000"/>
              </a:lnSpc>
              <a:buFont typeface="+mj-lt"/>
              <a:buAutoNum type="arabicPeriod"/>
            </a:pPr>
            <a:endParaRPr lang="en-US" sz="1400" dirty="0">
              <a:solidFill>
                <a:srgbClr val="000000"/>
              </a:solidFill>
            </a:endParaRPr>
          </a:p>
        </p:txBody>
      </p:sp>
      <p:sp>
        <p:nvSpPr>
          <p:cNvPr id="4" name="TextBox 3">
            <a:extLst>
              <a:ext uri="{FF2B5EF4-FFF2-40B4-BE49-F238E27FC236}">
                <a16:creationId xmlns:a16="http://schemas.microsoft.com/office/drawing/2014/main" id="{8B79CBB1-A354-40BD-B2BE-B8EB3AAFEB7A}"/>
              </a:ext>
            </a:extLst>
          </p:cNvPr>
          <p:cNvSpPr txBox="1"/>
          <p:nvPr/>
        </p:nvSpPr>
        <p:spPr>
          <a:xfrm>
            <a:off x="3429000" y="695960"/>
            <a:ext cx="2514600" cy="369332"/>
          </a:xfrm>
          <a:prstGeom prst="rect">
            <a:avLst/>
          </a:prstGeom>
          <a:noFill/>
        </p:spPr>
        <p:txBody>
          <a:bodyPr wrap="square" rtlCol="0">
            <a:spAutoFit/>
          </a:bodyPr>
          <a:lstStyle/>
          <a:p>
            <a:r>
              <a:rPr lang="en-US" b="1" dirty="0"/>
              <a:t>Project Description</a:t>
            </a:r>
          </a:p>
        </p:txBody>
      </p:sp>
    </p:spTree>
    <p:extLst>
      <p:ext uri="{BB962C8B-B14F-4D97-AF65-F5344CB8AC3E}">
        <p14:creationId xmlns:p14="http://schemas.microsoft.com/office/powerpoint/2010/main" val="2443712"/>
      </p:ext>
    </p:extLst>
  </p:cSld>
  <p:clrMapOvr>
    <a:masterClrMapping/>
  </p:clrMapOvr>
  <p:transition spd="med">
    <p:wipe dir="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304800" y="1091250"/>
            <a:ext cx="8610600" cy="3930371"/>
          </a:xfrm>
          <a:prstGeom prst="rect">
            <a:avLst/>
          </a:prstGeom>
          <a:noFill/>
        </p:spPr>
        <p:txBody>
          <a:bodyPr wrap="square" rtlCol="0">
            <a:spAutoFit/>
          </a:bodyPr>
          <a:lstStyle/>
          <a:p>
            <a:pPr lvl="0">
              <a:lnSpc>
                <a:spcPct val="150000"/>
              </a:lnSpc>
            </a:pPr>
            <a:endParaRPr lang="en-US" sz="1400" dirty="0">
              <a:solidFill>
                <a:srgbClr val="000000"/>
              </a:solidFill>
            </a:endParaRPr>
          </a:p>
          <a:p>
            <a:pPr lvl="0">
              <a:lnSpc>
                <a:spcPct val="150000"/>
              </a:lnSpc>
            </a:pPr>
            <a:r>
              <a:rPr lang="en-US" sz="1400" dirty="0"/>
              <a:t>Local Law 84 of 2009, or the NYC Benchmarking Law, requires annual benchmarking and disclosure of energy and water usage information. Covered properties include tax lots with a single building with a gross floor area greater than 50,000 square feet (</a:t>
            </a:r>
            <a:r>
              <a:rPr lang="en-US" sz="1400" dirty="0" err="1"/>
              <a:t>sq</a:t>
            </a:r>
            <a:r>
              <a:rPr lang="en-US" sz="1400" dirty="0"/>
              <a:t> ft) and tax lots having more than one building with a gross floor area of more than 100,000 </a:t>
            </a:r>
            <a:r>
              <a:rPr lang="en-US" sz="1400" dirty="0" err="1"/>
              <a:t>sq</a:t>
            </a:r>
            <a:r>
              <a:rPr lang="en-US" sz="1400" dirty="0"/>
              <a:t> ft. Starting in 2018, the NYC Benchmarking Law will also include properties greater than 25,000 </a:t>
            </a:r>
            <a:r>
              <a:rPr lang="en-US" sz="1400" dirty="0" err="1"/>
              <a:t>sq</a:t>
            </a:r>
            <a:r>
              <a:rPr lang="en-US" sz="1400" dirty="0"/>
              <a:t> ft. Metrics are calculated by the Environmental Protection Agency’s tool ENERGY STAR Portfolio Manager, and data is self-reporting by building owners. The public availability of data allows for local and national comparison of a buildings’ performance, incentivizes the most accurate benchmarking of energy usage, and informs energy management decisions. </a:t>
            </a:r>
          </a:p>
          <a:p>
            <a:pPr lvl="0">
              <a:lnSpc>
                <a:spcPct val="150000"/>
              </a:lnSpc>
            </a:pPr>
            <a:endParaRPr lang="en-US" sz="1400" dirty="0">
              <a:solidFill>
                <a:srgbClr val="000000"/>
              </a:solidFill>
            </a:endParaRPr>
          </a:p>
          <a:p>
            <a:pPr lvl="0">
              <a:lnSpc>
                <a:spcPct val="150000"/>
              </a:lnSpc>
            </a:pPr>
            <a:r>
              <a:rPr lang="en-US" sz="1400" dirty="0">
                <a:solidFill>
                  <a:srgbClr val="000000"/>
                </a:solidFill>
              </a:rPr>
              <a:t>Source: </a:t>
            </a:r>
            <a:r>
              <a:rPr lang="en-US" sz="1400" dirty="0">
                <a:hlinkClick r:id="rId3"/>
              </a:rPr>
              <a:t>https://www1.nyc.gov/html/gbee/downloads/misc/nyc_benchmarking_disclosure_data_definitions_2017.pdf</a:t>
            </a:r>
            <a:endParaRPr lang="en-US" sz="1400" dirty="0">
              <a:solidFill>
                <a:srgbClr val="000000"/>
              </a:solidFill>
            </a:endParaRPr>
          </a:p>
        </p:txBody>
      </p:sp>
      <p:sp>
        <p:nvSpPr>
          <p:cNvPr id="4" name="TextBox 3">
            <a:extLst>
              <a:ext uri="{FF2B5EF4-FFF2-40B4-BE49-F238E27FC236}">
                <a16:creationId xmlns:a16="http://schemas.microsoft.com/office/drawing/2014/main" id="{8B79CBB1-A354-40BD-B2BE-B8EB3AAFEB7A}"/>
              </a:ext>
            </a:extLst>
          </p:cNvPr>
          <p:cNvSpPr txBox="1"/>
          <p:nvPr/>
        </p:nvSpPr>
        <p:spPr>
          <a:xfrm>
            <a:off x="3429000" y="695960"/>
            <a:ext cx="2514600" cy="369332"/>
          </a:xfrm>
          <a:prstGeom prst="rect">
            <a:avLst/>
          </a:prstGeom>
          <a:noFill/>
        </p:spPr>
        <p:txBody>
          <a:bodyPr wrap="square" rtlCol="0">
            <a:spAutoFit/>
          </a:bodyPr>
          <a:lstStyle/>
          <a:p>
            <a:r>
              <a:rPr lang="en-US" b="1" dirty="0"/>
              <a:t>About The Data</a:t>
            </a:r>
          </a:p>
        </p:txBody>
      </p:sp>
      <p:sp>
        <p:nvSpPr>
          <p:cNvPr id="3" name="TextBox 2">
            <a:extLst>
              <a:ext uri="{FF2B5EF4-FFF2-40B4-BE49-F238E27FC236}">
                <a16:creationId xmlns:a16="http://schemas.microsoft.com/office/drawing/2014/main" id="{0827F55B-E899-4A5E-9906-1C726E824FC9}"/>
              </a:ext>
            </a:extLst>
          </p:cNvPr>
          <p:cNvSpPr txBox="1"/>
          <p:nvPr/>
        </p:nvSpPr>
        <p:spPr>
          <a:xfrm>
            <a:off x="304800" y="5257800"/>
            <a:ext cx="8382000" cy="698717"/>
          </a:xfrm>
          <a:prstGeom prst="rect">
            <a:avLst/>
          </a:prstGeom>
          <a:noFill/>
        </p:spPr>
        <p:txBody>
          <a:bodyPr wrap="square" rtlCol="0">
            <a:spAutoFit/>
          </a:bodyPr>
          <a:lstStyle/>
          <a:p>
            <a:pPr>
              <a:lnSpc>
                <a:spcPct val="150000"/>
              </a:lnSpc>
            </a:pPr>
            <a:r>
              <a:rPr lang="en-US" sz="1400" dirty="0"/>
              <a:t>Understand what the data is about, what the columns mean… ignoring this, may result in missing important information that would have made a model powerful. </a:t>
            </a:r>
          </a:p>
        </p:txBody>
      </p:sp>
    </p:spTree>
    <p:extLst>
      <p:ext uri="{BB962C8B-B14F-4D97-AF65-F5344CB8AC3E}">
        <p14:creationId xmlns:p14="http://schemas.microsoft.com/office/powerpoint/2010/main" val="1154397766"/>
      </p:ext>
    </p:extLst>
  </p:cSld>
  <p:clrMapOvr>
    <a:masterClrMapping/>
  </p:clrMapOvr>
  <p:transition spd="med">
    <p:wipe dir="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304800" y="1091250"/>
            <a:ext cx="8610600" cy="3284041"/>
          </a:xfrm>
          <a:prstGeom prst="rect">
            <a:avLst/>
          </a:prstGeom>
          <a:noFill/>
        </p:spPr>
        <p:txBody>
          <a:bodyPr wrap="square" rtlCol="0">
            <a:spAutoFit/>
          </a:bodyPr>
          <a:lstStyle/>
          <a:p>
            <a:pPr lvl="0">
              <a:lnSpc>
                <a:spcPct val="150000"/>
              </a:lnSpc>
            </a:pPr>
            <a:endParaRPr lang="en-US" sz="1400" dirty="0">
              <a:solidFill>
                <a:srgbClr val="000000"/>
              </a:solidFill>
            </a:endParaRPr>
          </a:p>
          <a:p>
            <a:pPr>
              <a:lnSpc>
                <a:spcPct val="150000"/>
              </a:lnSpc>
            </a:pPr>
            <a:r>
              <a:rPr lang="en-US" sz="1400" dirty="0"/>
              <a:t>Understand what the data is about, what the columns mean… ignoring this, may result in missing important information that would have made a model powerful. </a:t>
            </a:r>
          </a:p>
          <a:p>
            <a:pPr>
              <a:lnSpc>
                <a:spcPct val="150000"/>
              </a:lnSpc>
            </a:pPr>
            <a:endParaRPr lang="en-US" sz="1400" dirty="0"/>
          </a:p>
          <a:p>
            <a:pPr marL="342900" indent="-342900">
              <a:lnSpc>
                <a:spcPct val="150000"/>
              </a:lnSpc>
              <a:buAutoNum type="arabicPeriod"/>
            </a:pPr>
            <a:r>
              <a:rPr lang="en-US" sz="1400" dirty="0"/>
              <a:t>NYC law requires properties of certain size and above to report their energy usage </a:t>
            </a:r>
          </a:p>
          <a:p>
            <a:pPr marL="342900" indent="-342900">
              <a:lnSpc>
                <a:spcPct val="150000"/>
              </a:lnSpc>
              <a:buAutoNum type="arabicPeriod"/>
            </a:pPr>
            <a:r>
              <a:rPr lang="en-US" sz="1400" dirty="0"/>
              <a:t>Energy Star Score is a 1 – 100 percentile ranking based on the energy consumption annually</a:t>
            </a:r>
          </a:p>
          <a:p>
            <a:pPr marL="342900" indent="-342900">
              <a:lnSpc>
                <a:spcPct val="150000"/>
              </a:lnSpc>
              <a:buAutoNum type="arabicPeriod"/>
            </a:pPr>
            <a:r>
              <a:rPr lang="en-US" sz="1400" dirty="0"/>
              <a:t>Energy Star Score is a relative measure for comparing energy efficiency of the buildings</a:t>
            </a:r>
          </a:p>
          <a:p>
            <a:pPr marL="342900" indent="-342900">
              <a:lnSpc>
                <a:spcPct val="150000"/>
              </a:lnSpc>
              <a:buAutoNum type="arabicPeriod"/>
            </a:pPr>
            <a:endParaRPr lang="en-US" sz="1400"/>
          </a:p>
          <a:p>
            <a:pPr marL="342900" indent="-342900">
              <a:lnSpc>
                <a:spcPct val="150000"/>
              </a:lnSpc>
              <a:buAutoNum type="arabicPeriod"/>
            </a:pPr>
            <a:endParaRPr lang="en-US" sz="1400"/>
          </a:p>
          <a:p>
            <a:pPr lvl="0">
              <a:lnSpc>
                <a:spcPct val="150000"/>
              </a:lnSpc>
            </a:pPr>
            <a:r>
              <a:rPr lang="en-US" sz="1400" dirty="0">
                <a:hlinkClick r:id="rId3"/>
              </a:rPr>
              <a:t>https://www1.nyc.gov/html/gbee/downloads/misc/nyc_benchmarking_disclosure_data_definitions_2017.pdf</a:t>
            </a:r>
            <a:endParaRPr lang="en-US" sz="1400" dirty="0">
              <a:solidFill>
                <a:srgbClr val="000000"/>
              </a:solidFill>
            </a:endParaRPr>
          </a:p>
        </p:txBody>
      </p:sp>
      <p:sp>
        <p:nvSpPr>
          <p:cNvPr id="4" name="TextBox 3">
            <a:extLst>
              <a:ext uri="{FF2B5EF4-FFF2-40B4-BE49-F238E27FC236}">
                <a16:creationId xmlns:a16="http://schemas.microsoft.com/office/drawing/2014/main" id="{8B79CBB1-A354-40BD-B2BE-B8EB3AAFEB7A}"/>
              </a:ext>
            </a:extLst>
          </p:cNvPr>
          <p:cNvSpPr txBox="1"/>
          <p:nvPr/>
        </p:nvSpPr>
        <p:spPr>
          <a:xfrm>
            <a:off x="3429000" y="695960"/>
            <a:ext cx="2514600" cy="369332"/>
          </a:xfrm>
          <a:prstGeom prst="rect">
            <a:avLst/>
          </a:prstGeom>
          <a:noFill/>
        </p:spPr>
        <p:txBody>
          <a:bodyPr wrap="square" rtlCol="0">
            <a:spAutoFit/>
          </a:bodyPr>
          <a:lstStyle/>
          <a:p>
            <a:r>
              <a:rPr lang="en-US" b="1" dirty="0"/>
              <a:t>Understand the data</a:t>
            </a:r>
          </a:p>
        </p:txBody>
      </p:sp>
      <p:sp>
        <p:nvSpPr>
          <p:cNvPr id="3" name="TextBox 2">
            <a:extLst>
              <a:ext uri="{FF2B5EF4-FFF2-40B4-BE49-F238E27FC236}">
                <a16:creationId xmlns:a16="http://schemas.microsoft.com/office/drawing/2014/main" id="{0827F55B-E899-4A5E-9906-1C726E824FC9}"/>
              </a:ext>
            </a:extLst>
          </p:cNvPr>
          <p:cNvSpPr txBox="1"/>
          <p:nvPr/>
        </p:nvSpPr>
        <p:spPr>
          <a:xfrm>
            <a:off x="304800" y="5257800"/>
            <a:ext cx="8382000" cy="375552"/>
          </a:xfrm>
          <a:prstGeom prst="rect">
            <a:avLst/>
          </a:prstGeom>
          <a:noFill/>
        </p:spPr>
        <p:txBody>
          <a:bodyPr wrap="square" rtlCol="0">
            <a:spAutoFit/>
          </a:bodyPr>
          <a:lstStyle/>
          <a:p>
            <a:pPr>
              <a:lnSpc>
                <a:spcPct val="150000"/>
              </a:lnSpc>
            </a:pPr>
            <a:endParaRPr lang="en-US" sz="1400" dirty="0"/>
          </a:p>
        </p:txBody>
      </p:sp>
    </p:spTree>
    <p:extLst>
      <p:ext uri="{BB962C8B-B14F-4D97-AF65-F5344CB8AC3E}">
        <p14:creationId xmlns:p14="http://schemas.microsoft.com/office/powerpoint/2010/main" val="174677756"/>
      </p:ext>
    </p:extLst>
  </p:cSld>
  <p:clrMapOvr>
    <a:masterClrMapping/>
  </p:clrMapOvr>
  <p:transition spd="med">
    <p:wipe dir="d"/>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304800" y="1091250"/>
            <a:ext cx="8610600" cy="3930371"/>
          </a:xfrm>
          <a:prstGeom prst="rect">
            <a:avLst/>
          </a:prstGeom>
          <a:noFill/>
        </p:spPr>
        <p:txBody>
          <a:bodyPr wrap="square" rtlCol="0">
            <a:spAutoFit/>
          </a:bodyPr>
          <a:lstStyle/>
          <a:p>
            <a:pPr lvl="0">
              <a:lnSpc>
                <a:spcPct val="150000"/>
              </a:lnSpc>
            </a:pPr>
            <a:endParaRPr lang="en-US" sz="1400" dirty="0">
              <a:solidFill>
                <a:srgbClr val="000000"/>
              </a:solidFill>
            </a:endParaRPr>
          </a:p>
          <a:p>
            <a:pPr lvl="0">
              <a:lnSpc>
                <a:spcPct val="150000"/>
              </a:lnSpc>
            </a:pPr>
            <a:r>
              <a:rPr lang="en-US" sz="1400" dirty="0"/>
              <a:t>Local Law 84 of 2009, or the NYC Benchmarking Law, requires annual benchmarking and disclosure of energy and water usage information. Covered properties include tax lots with a single building with a gross floor area greater than 50,000 square feet (</a:t>
            </a:r>
            <a:r>
              <a:rPr lang="en-US" sz="1400" dirty="0" err="1"/>
              <a:t>sq</a:t>
            </a:r>
            <a:r>
              <a:rPr lang="en-US" sz="1400" dirty="0"/>
              <a:t> ft) and tax lots having more than one building with a gross floor area of more than 100,000 </a:t>
            </a:r>
            <a:r>
              <a:rPr lang="en-US" sz="1400" dirty="0" err="1"/>
              <a:t>sq</a:t>
            </a:r>
            <a:r>
              <a:rPr lang="en-US" sz="1400" dirty="0"/>
              <a:t> ft. Starting in 2018, the NYC Benchmarking Law will also include properties greater than 25,000 </a:t>
            </a:r>
            <a:r>
              <a:rPr lang="en-US" sz="1400" dirty="0" err="1"/>
              <a:t>sq</a:t>
            </a:r>
            <a:r>
              <a:rPr lang="en-US" sz="1400" dirty="0"/>
              <a:t> ft. Metrics are calculated by the Environmental Protection Agency’s tool ENERGY STAR Portfolio Manager, and data is self-reporting by building owners. The public availability of data allows for local and national comparison of a buildings’ performance, incentivizes the most accurate benchmarking of energy usage, and informs energy management decisions. </a:t>
            </a:r>
          </a:p>
          <a:p>
            <a:pPr lvl="0">
              <a:lnSpc>
                <a:spcPct val="150000"/>
              </a:lnSpc>
            </a:pPr>
            <a:endParaRPr lang="en-US" sz="1400" dirty="0">
              <a:solidFill>
                <a:srgbClr val="000000"/>
              </a:solidFill>
            </a:endParaRPr>
          </a:p>
          <a:p>
            <a:pPr lvl="0">
              <a:lnSpc>
                <a:spcPct val="150000"/>
              </a:lnSpc>
            </a:pPr>
            <a:r>
              <a:rPr lang="en-US" sz="1400" dirty="0">
                <a:solidFill>
                  <a:srgbClr val="000000"/>
                </a:solidFill>
              </a:rPr>
              <a:t>Source: </a:t>
            </a:r>
            <a:r>
              <a:rPr lang="en-US" sz="1400" dirty="0">
                <a:hlinkClick r:id="rId3"/>
              </a:rPr>
              <a:t>https://www1.nyc.gov/html/gbee/downloads/misc/nyc_benchmarking_disclosure_data_definitions_2017.pdf</a:t>
            </a:r>
            <a:endParaRPr lang="en-US" sz="1400" dirty="0">
              <a:solidFill>
                <a:srgbClr val="000000"/>
              </a:solidFill>
            </a:endParaRPr>
          </a:p>
        </p:txBody>
      </p:sp>
      <p:sp>
        <p:nvSpPr>
          <p:cNvPr id="4" name="TextBox 3">
            <a:extLst>
              <a:ext uri="{FF2B5EF4-FFF2-40B4-BE49-F238E27FC236}">
                <a16:creationId xmlns:a16="http://schemas.microsoft.com/office/drawing/2014/main" id="{8B79CBB1-A354-40BD-B2BE-B8EB3AAFEB7A}"/>
              </a:ext>
            </a:extLst>
          </p:cNvPr>
          <p:cNvSpPr txBox="1"/>
          <p:nvPr/>
        </p:nvSpPr>
        <p:spPr>
          <a:xfrm>
            <a:off x="3429000" y="695960"/>
            <a:ext cx="2514600" cy="369332"/>
          </a:xfrm>
          <a:prstGeom prst="rect">
            <a:avLst/>
          </a:prstGeom>
          <a:noFill/>
        </p:spPr>
        <p:txBody>
          <a:bodyPr wrap="square" rtlCol="0">
            <a:spAutoFit/>
          </a:bodyPr>
          <a:lstStyle/>
          <a:p>
            <a:r>
              <a:rPr lang="en-US" b="1" dirty="0"/>
              <a:t>Load Data</a:t>
            </a:r>
          </a:p>
        </p:txBody>
      </p:sp>
    </p:spTree>
    <p:extLst>
      <p:ext uri="{BB962C8B-B14F-4D97-AF65-F5344CB8AC3E}">
        <p14:creationId xmlns:p14="http://schemas.microsoft.com/office/powerpoint/2010/main" val="1471343735"/>
      </p:ext>
    </p:extLst>
  </p:cSld>
  <p:clrMapOvr>
    <a:masterClrMapping/>
  </p:clrMapOvr>
  <p:transition spd="med">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49BE84E-0AD6-4904-8786-E54E30E5D5DA}"/>
              </a:ext>
            </a:extLst>
          </p:cNvPr>
          <p:cNvSpPr txBox="1"/>
          <p:nvPr/>
        </p:nvSpPr>
        <p:spPr>
          <a:xfrm>
            <a:off x="6913982" y="3482789"/>
            <a:ext cx="1351477" cy="381000"/>
          </a:xfrm>
          <a:prstGeom prst="rect">
            <a:avLst/>
          </a:prstGeom>
          <a:noFill/>
        </p:spPr>
        <p:txBody>
          <a:bodyPr wrap="square" rtlCol="0">
            <a:spAutoFit/>
          </a:bodyPr>
          <a:lstStyle/>
          <a:p>
            <a:r>
              <a:rPr lang="en-US" dirty="0"/>
              <a:t>Over fit</a:t>
            </a:r>
          </a:p>
        </p:txBody>
      </p:sp>
      <p:pic>
        <p:nvPicPr>
          <p:cNvPr id="2" name="Picture 1">
            <a:extLst>
              <a:ext uri="{FF2B5EF4-FFF2-40B4-BE49-F238E27FC236}">
                <a16:creationId xmlns:a16="http://schemas.microsoft.com/office/drawing/2014/main" id="{00CE2160-50B3-426F-9C42-FEC816C575B3}"/>
              </a:ext>
            </a:extLst>
          </p:cNvPr>
          <p:cNvPicPr>
            <a:picLocks noChangeAspect="1"/>
          </p:cNvPicPr>
          <p:nvPr/>
        </p:nvPicPr>
        <p:blipFill>
          <a:blip r:embed="rId3"/>
          <a:stretch>
            <a:fillRect/>
          </a:stretch>
        </p:blipFill>
        <p:spPr>
          <a:xfrm>
            <a:off x="2562225" y="2047875"/>
            <a:ext cx="4019550" cy="2762250"/>
          </a:xfrm>
          <a:prstGeom prst="rect">
            <a:avLst/>
          </a:prstGeom>
        </p:spPr>
      </p:pic>
      <p:pic>
        <p:nvPicPr>
          <p:cNvPr id="3" name="Picture 2">
            <a:extLst>
              <a:ext uri="{FF2B5EF4-FFF2-40B4-BE49-F238E27FC236}">
                <a16:creationId xmlns:a16="http://schemas.microsoft.com/office/drawing/2014/main" id="{A56C70B7-4326-46A7-B689-2CF150354B24}"/>
              </a:ext>
            </a:extLst>
          </p:cNvPr>
          <p:cNvPicPr>
            <a:picLocks noChangeAspect="1"/>
          </p:cNvPicPr>
          <p:nvPr/>
        </p:nvPicPr>
        <p:blipFill>
          <a:blip r:embed="rId4"/>
          <a:stretch>
            <a:fillRect/>
          </a:stretch>
        </p:blipFill>
        <p:spPr>
          <a:xfrm>
            <a:off x="2438400" y="2028825"/>
            <a:ext cx="4419600" cy="2800350"/>
          </a:xfrm>
          <a:prstGeom prst="rect">
            <a:avLst/>
          </a:prstGeom>
        </p:spPr>
      </p:pic>
      <p:pic>
        <p:nvPicPr>
          <p:cNvPr id="4" name="Picture 3">
            <a:extLst>
              <a:ext uri="{FF2B5EF4-FFF2-40B4-BE49-F238E27FC236}">
                <a16:creationId xmlns:a16="http://schemas.microsoft.com/office/drawing/2014/main" id="{923A3037-0E51-4527-976E-8F435DD4133A}"/>
              </a:ext>
            </a:extLst>
          </p:cNvPr>
          <p:cNvPicPr>
            <a:picLocks noChangeAspect="1"/>
          </p:cNvPicPr>
          <p:nvPr/>
        </p:nvPicPr>
        <p:blipFill>
          <a:blip r:embed="rId5"/>
          <a:stretch>
            <a:fillRect/>
          </a:stretch>
        </p:blipFill>
        <p:spPr>
          <a:xfrm>
            <a:off x="2600325" y="2043393"/>
            <a:ext cx="3943350" cy="2752725"/>
          </a:xfrm>
          <a:prstGeom prst="rect">
            <a:avLst/>
          </a:prstGeom>
        </p:spPr>
      </p:pic>
      <p:sp>
        <p:nvSpPr>
          <p:cNvPr id="6" name="TextBox 5">
            <a:extLst>
              <a:ext uri="{FF2B5EF4-FFF2-40B4-BE49-F238E27FC236}">
                <a16:creationId xmlns:a16="http://schemas.microsoft.com/office/drawing/2014/main" id="{F24B2458-2BD3-4CE7-8F1C-DAF2F494251C}"/>
              </a:ext>
            </a:extLst>
          </p:cNvPr>
          <p:cNvSpPr txBox="1"/>
          <p:nvPr/>
        </p:nvSpPr>
        <p:spPr>
          <a:xfrm>
            <a:off x="6840071" y="3481387"/>
            <a:ext cx="1351477" cy="381000"/>
          </a:xfrm>
          <a:prstGeom prst="rect">
            <a:avLst/>
          </a:prstGeom>
          <a:solidFill>
            <a:schemeClr val="bg1"/>
          </a:solidFill>
        </p:spPr>
        <p:txBody>
          <a:bodyPr wrap="square" rtlCol="0">
            <a:spAutoFit/>
          </a:bodyPr>
          <a:lstStyle/>
          <a:p>
            <a:r>
              <a:rPr lang="en-US" dirty="0"/>
              <a:t>Good fit</a:t>
            </a:r>
          </a:p>
        </p:txBody>
      </p:sp>
      <p:sp>
        <p:nvSpPr>
          <p:cNvPr id="5" name="TextBox 4">
            <a:extLst>
              <a:ext uri="{FF2B5EF4-FFF2-40B4-BE49-F238E27FC236}">
                <a16:creationId xmlns:a16="http://schemas.microsoft.com/office/drawing/2014/main" id="{3D3FF98D-7649-4D3E-911F-6E9A5D0A1BC9}"/>
              </a:ext>
            </a:extLst>
          </p:cNvPr>
          <p:cNvSpPr txBox="1"/>
          <p:nvPr/>
        </p:nvSpPr>
        <p:spPr>
          <a:xfrm>
            <a:off x="6844553" y="3505200"/>
            <a:ext cx="1351477" cy="381000"/>
          </a:xfrm>
          <a:prstGeom prst="rect">
            <a:avLst/>
          </a:prstGeom>
          <a:solidFill>
            <a:schemeClr val="bg1"/>
          </a:solidFill>
        </p:spPr>
        <p:txBody>
          <a:bodyPr wrap="square" rtlCol="0">
            <a:spAutoFit/>
          </a:bodyPr>
          <a:lstStyle/>
          <a:p>
            <a:r>
              <a:rPr lang="en-US" dirty="0"/>
              <a:t>Underfit</a:t>
            </a:r>
          </a:p>
        </p:txBody>
      </p:sp>
      <p:sp>
        <p:nvSpPr>
          <p:cNvPr id="8" name="TextBox 7">
            <a:extLst>
              <a:ext uri="{FF2B5EF4-FFF2-40B4-BE49-F238E27FC236}">
                <a16:creationId xmlns:a16="http://schemas.microsoft.com/office/drawing/2014/main" id="{6FFA177B-DE5F-457F-9839-6B97CB3972B1}"/>
              </a:ext>
            </a:extLst>
          </p:cNvPr>
          <p:cNvSpPr txBox="1"/>
          <p:nvPr/>
        </p:nvSpPr>
        <p:spPr>
          <a:xfrm>
            <a:off x="762000" y="5257800"/>
            <a:ext cx="7429548" cy="1200329"/>
          </a:xfrm>
          <a:prstGeom prst="rect">
            <a:avLst/>
          </a:prstGeom>
          <a:noFill/>
        </p:spPr>
        <p:txBody>
          <a:bodyPr wrap="square" rtlCol="0">
            <a:spAutoFit/>
          </a:bodyPr>
          <a:lstStyle/>
          <a:p>
            <a:r>
              <a:rPr lang="en-US" dirty="0"/>
              <a:t>In overfit models, the models absorb the noise (variance) in the data points achieving almost 100% accuracy in controlled environment. But when used in production (where the data points have different variance, the models will perform poorly</a:t>
            </a:r>
          </a:p>
        </p:txBody>
      </p:sp>
      <p:sp>
        <p:nvSpPr>
          <p:cNvPr id="9" name="Title 2">
            <a:extLst>
              <a:ext uri="{FF2B5EF4-FFF2-40B4-BE49-F238E27FC236}">
                <a16:creationId xmlns:a16="http://schemas.microsoft.com/office/drawing/2014/main" id="{61A4033F-0D90-490C-90CD-A904340BAACD}"/>
              </a:ext>
            </a:extLst>
          </p:cNvPr>
          <p:cNvSpPr txBox="1">
            <a:spLocks/>
          </p:cNvSpPr>
          <p:nvPr/>
        </p:nvSpPr>
        <p:spPr>
          <a:xfrm>
            <a:off x="188682" y="9579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marL="0" lvl="1" fontAlgn="auto">
              <a:spcBef>
                <a:spcPct val="0"/>
              </a:spcBef>
              <a:spcAft>
                <a:spcPts val="0"/>
              </a:spcAft>
            </a:pPr>
            <a:r>
              <a:rPr lang="en-US" altLang="en-US" u="sng" kern="0">
                <a:solidFill>
                  <a:sysClr val="windowText" lastClr="000000"/>
                </a:solidFill>
                <a:latin typeface="Arial" charset="0"/>
              </a:rPr>
              <a:t>Fitness of a Model</a:t>
            </a:r>
            <a:endParaRPr lang="en-US" kern="0" dirty="0">
              <a:solidFill>
                <a:sysClr val="windowText" lastClr="000000"/>
              </a:solidFill>
            </a:endParaRPr>
          </a:p>
        </p:txBody>
      </p:sp>
    </p:spTree>
    <p:extLst>
      <p:ext uri="{BB962C8B-B14F-4D97-AF65-F5344CB8AC3E}">
        <p14:creationId xmlns:p14="http://schemas.microsoft.com/office/powerpoint/2010/main" val="4286545897"/>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DB773D1B-B8CB-4AA9-B749-EC5D400A7ECC}"/>
              </a:ext>
            </a:extLst>
          </p:cNvPr>
          <p:cNvSpPr txBox="1">
            <a:spLocks/>
          </p:cNvSpPr>
          <p:nvPr/>
        </p:nvSpPr>
        <p:spPr>
          <a:xfrm>
            <a:off x="188682" y="9579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marL="0" lvl="1" fontAlgn="auto">
              <a:spcBef>
                <a:spcPct val="0"/>
              </a:spcBef>
              <a:spcAft>
                <a:spcPts val="0"/>
              </a:spcAft>
            </a:pPr>
            <a:r>
              <a:rPr lang="en-US" altLang="en-US" u="sng" kern="0">
                <a:solidFill>
                  <a:sysClr val="windowText" lastClr="000000"/>
                </a:solidFill>
                <a:latin typeface="Arial" charset="0"/>
              </a:rPr>
              <a:t>Fitness of a Model</a:t>
            </a:r>
            <a:endParaRPr lang="en-US" kern="0" dirty="0">
              <a:solidFill>
                <a:sysClr val="windowText" lastClr="000000"/>
              </a:solidFill>
            </a:endParaRPr>
          </a:p>
        </p:txBody>
      </p:sp>
      <p:pic>
        <p:nvPicPr>
          <p:cNvPr id="7" name="Picture 6">
            <a:extLst>
              <a:ext uri="{FF2B5EF4-FFF2-40B4-BE49-F238E27FC236}">
                <a16:creationId xmlns:a16="http://schemas.microsoft.com/office/drawing/2014/main" id="{31A8117E-511A-4EAF-BE4B-B1D877CA6D42}"/>
              </a:ext>
            </a:extLst>
          </p:cNvPr>
          <p:cNvPicPr>
            <a:picLocks noChangeAspect="1"/>
          </p:cNvPicPr>
          <p:nvPr/>
        </p:nvPicPr>
        <p:blipFill>
          <a:blip r:embed="rId2"/>
          <a:stretch>
            <a:fillRect/>
          </a:stretch>
        </p:blipFill>
        <p:spPr>
          <a:xfrm>
            <a:off x="0" y="1645344"/>
            <a:ext cx="9144000" cy="3567311"/>
          </a:xfrm>
          <a:prstGeom prst="rect">
            <a:avLst/>
          </a:prstGeom>
        </p:spPr>
      </p:pic>
      <p:sp>
        <p:nvSpPr>
          <p:cNvPr id="8" name="TextBox 7">
            <a:extLst>
              <a:ext uri="{FF2B5EF4-FFF2-40B4-BE49-F238E27FC236}">
                <a16:creationId xmlns:a16="http://schemas.microsoft.com/office/drawing/2014/main" id="{54D764E9-E237-4932-B56B-3E8B4EE33EBF}"/>
              </a:ext>
            </a:extLst>
          </p:cNvPr>
          <p:cNvSpPr txBox="1"/>
          <p:nvPr/>
        </p:nvSpPr>
        <p:spPr>
          <a:xfrm>
            <a:off x="990600" y="5181600"/>
            <a:ext cx="1106718" cy="338554"/>
          </a:xfrm>
          <a:prstGeom prst="rect">
            <a:avLst/>
          </a:prstGeom>
          <a:noFill/>
        </p:spPr>
        <p:txBody>
          <a:bodyPr wrap="square" rtlCol="0">
            <a:spAutoFit/>
          </a:bodyPr>
          <a:lstStyle/>
          <a:p>
            <a:pPr algn="ctr"/>
            <a:r>
              <a:rPr lang="en-US" sz="1600" dirty="0"/>
              <a:t>Under Fit</a:t>
            </a:r>
          </a:p>
        </p:txBody>
      </p:sp>
      <p:sp>
        <p:nvSpPr>
          <p:cNvPr id="9" name="TextBox 8">
            <a:extLst>
              <a:ext uri="{FF2B5EF4-FFF2-40B4-BE49-F238E27FC236}">
                <a16:creationId xmlns:a16="http://schemas.microsoft.com/office/drawing/2014/main" id="{37F0046B-F896-4774-BAF3-5BB217AB1887}"/>
              </a:ext>
            </a:extLst>
          </p:cNvPr>
          <p:cNvSpPr txBox="1"/>
          <p:nvPr/>
        </p:nvSpPr>
        <p:spPr>
          <a:xfrm>
            <a:off x="4018641" y="5181600"/>
            <a:ext cx="1106718" cy="338554"/>
          </a:xfrm>
          <a:prstGeom prst="rect">
            <a:avLst/>
          </a:prstGeom>
          <a:noFill/>
        </p:spPr>
        <p:txBody>
          <a:bodyPr wrap="square" rtlCol="0">
            <a:spAutoFit/>
          </a:bodyPr>
          <a:lstStyle/>
          <a:p>
            <a:pPr algn="ctr"/>
            <a:r>
              <a:rPr lang="en-US" sz="1600" dirty="0"/>
              <a:t>Good Fit</a:t>
            </a:r>
          </a:p>
        </p:txBody>
      </p:sp>
      <p:sp>
        <p:nvSpPr>
          <p:cNvPr id="10" name="TextBox 9">
            <a:extLst>
              <a:ext uri="{FF2B5EF4-FFF2-40B4-BE49-F238E27FC236}">
                <a16:creationId xmlns:a16="http://schemas.microsoft.com/office/drawing/2014/main" id="{80A2B1DE-FADF-4A4F-993E-14288D0D9721}"/>
              </a:ext>
            </a:extLst>
          </p:cNvPr>
          <p:cNvSpPr txBox="1"/>
          <p:nvPr/>
        </p:nvSpPr>
        <p:spPr>
          <a:xfrm>
            <a:off x="7239000" y="5105400"/>
            <a:ext cx="1106718" cy="338554"/>
          </a:xfrm>
          <a:prstGeom prst="rect">
            <a:avLst/>
          </a:prstGeom>
          <a:noFill/>
        </p:spPr>
        <p:txBody>
          <a:bodyPr wrap="square" rtlCol="0">
            <a:spAutoFit/>
          </a:bodyPr>
          <a:lstStyle/>
          <a:p>
            <a:pPr algn="ctr"/>
            <a:r>
              <a:rPr lang="en-US" sz="1600" dirty="0"/>
              <a:t>Over Fit</a:t>
            </a:r>
          </a:p>
        </p:txBody>
      </p:sp>
      <p:sp>
        <p:nvSpPr>
          <p:cNvPr id="11" name="TextBox 10">
            <a:extLst>
              <a:ext uri="{FF2B5EF4-FFF2-40B4-BE49-F238E27FC236}">
                <a16:creationId xmlns:a16="http://schemas.microsoft.com/office/drawing/2014/main" id="{DEEE7FE1-91B7-4D60-B1B3-11E77AE5EEE3}"/>
              </a:ext>
            </a:extLst>
          </p:cNvPr>
          <p:cNvSpPr txBox="1"/>
          <p:nvPr/>
        </p:nvSpPr>
        <p:spPr>
          <a:xfrm>
            <a:off x="6400800" y="5334000"/>
            <a:ext cx="2630718" cy="1231106"/>
          </a:xfrm>
          <a:prstGeom prst="rect">
            <a:avLst/>
          </a:prstGeom>
          <a:noFill/>
        </p:spPr>
        <p:txBody>
          <a:bodyPr wrap="square" rtlCol="0">
            <a:spAutoFit/>
          </a:bodyPr>
          <a:lstStyle/>
          <a:p>
            <a:r>
              <a:rPr lang="en-US" sz="1400" dirty="0"/>
              <a:t>When the interaction between the attributes and target dimensions are overly complex in the model. Fail to generalize</a:t>
            </a:r>
          </a:p>
          <a:p>
            <a:endParaRPr lang="en-US" dirty="0">
              <a:solidFill>
                <a:schemeClr val="tx1">
                  <a:lumMod val="50000"/>
                  <a:lumOff val="50000"/>
                </a:schemeClr>
              </a:solidFill>
            </a:endParaRPr>
          </a:p>
        </p:txBody>
      </p:sp>
      <p:sp>
        <p:nvSpPr>
          <p:cNvPr id="12" name="TextBox 11">
            <a:extLst>
              <a:ext uri="{FF2B5EF4-FFF2-40B4-BE49-F238E27FC236}">
                <a16:creationId xmlns:a16="http://schemas.microsoft.com/office/drawing/2014/main" id="{0EC712FE-D7CB-40E8-9B31-2640BDB8B0B3}"/>
              </a:ext>
            </a:extLst>
          </p:cNvPr>
          <p:cNvSpPr txBox="1"/>
          <p:nvPr/>
        </p:nvSpPr>
        <p:spPr>
          <a:xfrm>
            <a:off x="381000" y="5410200"/>
            <a:ext cx="2667000" cy="954107"/>
          </a:xfrm>
          <a:prstGeom prst="rect">
            <a:avLst/>
          </a:prstGeom>
          <a:noFill/>
        </p:spPr>
        <p:txBody>
          <a:bodyPr wrap="square" rtlCol="0">
            <a:spAutoFit/>
          </a:bodyPr>
          <a:lstStyle/>
          <a:p>
            <a:r>
              <a:rPr lang="en-US" sz="1400" dirty="0"/>
              <a:t>When the interaction between the attributes and target dimensions are oversimplified. Fail to generalize</a:t>
            </a:r>
          </a:p>
        </p:txBody>
      </p:sp>
      <p:sp>
        <p:nvSpPr>
          <p:cNvPr id="13" name="TextBox 12">
            <a:extLst>
              <a:ext uri="{FF2B5EF4-FFF2-40B4-BE49-F238E27FC236}">
                <a16:creationId xmlns:a16="http://schemas.microsoft.com/office/drawing/2014/main" id="{916E94CF-616B-4EE1-880F-A4E23A02D88F}"/>
              </a:ext>
            </a:extLst>
          </p:cNvPr>
          <p:cNvSpPr txBox="1"/>
          <p:nvPr/>
        </p:nvSpPr>
        <p:spPr>
          <a:xfrm>
            <a:off x="3515180" y="5432563"/>
            <a:ext cx="2667000" cy="523220"/>
          </a:xfrm>
          <a:prstGeom prst="rect">
            <a:avLst/>
          </a:prstGeom>
          <a:noFill/>
        </p:spPr>
        <p:txBody>
          <a:bodyPr wrap="square" rtlCol="0">
            <a:spAutoFit/>
          </a:bodyPr>
          <a:lstStyle/>
          <a:p>
            <a:r>
              <a:rPr lang="en-US" sz="1400" dirty="0"/>
              <a:t>Right fit. Will generalize relatively much better</a:t>
            </a:r>
          </a:p>
        </p:txBody>
      </p:sp>
    </p:spTree>
    <p:extLst>
      <p:ext uri="{BB962C8B-B14F-4D97-AF65-F5344CB8AC3E}">
        <p14:creationId xmlns:p14="http://schemas.microsoft.com/office/powerpoint/2010/main" val="2562030791"/>
      </p:ext>
    </p:extLst>
  </p:cSld>
  <p:clrMapOvr>
    <a:masterClrMapping/>
  </p:clrMapOvr>
  <p:transition spd="med">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47800" y="2895600"/>
            <a:ext cx="5816604" cy="523220"/>
          </a:xfrm>
          <a:prstGeom prst="rect">
            <a:avLst/>
          </a:prstGeom>
          <a:noFill/>
        </p:spPr>
        <p:txBody>
          <a:bodyPr wrap="square" rtlCol="0">
            <a:spAutoFit/>
          </a:bodyPr>
          <a:lstStyle/>
          <a:p>
            <a:pPr marL="342900" indent="-342900" algn="ctr"/>
            <a:r>
              <a:rPr lang="en-IN" sz="2800" b="1" dirty="0"/>
              <a:t>Cross Validation</a:t>
            </a:r>
          </a:p>
        </p:txBody>
      </p:sp>
    </p:spTree>
    <p:extLst>
      <p:ext uri="{BB962C8B-B14F-4D97-AF65-F5344CB8AC3E}">
        <p14:creationId xmlns:p14="http://schemas.microsoft.com/office/powerpoint/2010/main" val="2313746133"/>
      </p:ext>
    </p:extLst>
  </p:cSld>
  <p:clrMapOvr>
    <a:masterClrMapping/>
  </p:clrMapOvr>
  <p:transition spd="med">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990600"/>
            <a:ext cx="7924800" cy="5693866"/>
          </a:xfrm>
          <a:prstGeom prst="rect">
            <a:avLst/>
          </a:prstGeom>
          <a:noFill/>
        </p:spPr>
        <p:txBody>
          <a:bodyPr wrap="square" rtlCol="0">
            <a:spAutoFit/>
          </a:bodyPr>
          <a:lstStyle/>
          <a:p>
            <a:pPr marL="342900" indent="-342900"/>
            <a:r>
              <a:rPr lang="en-IN" sz="2400" dirty="0"/>
              <a:t>Need for cross validation?</a:t>
            </a:r>
          </a:p>
          <a:p>
            <a:pPr marL="342900" indent="-342900">
              <a:buFont typeface="+mj-lt"/>
              <a:buAutoNum type="alphaLcPeriod"/>
            </a:pPr>
            <a:endParaRPr lang="en-IN" dirty="0"/>
          </a:p>
          <a:p>
            <a:pPr marL="342900" indent="-342900">
              <a:buFont typeface="+mj-lt"/>
              <a:buAutoNum type="arabicPeriod"/>
            </a:pPr>
            <a:r>
              <a:rPr lang="en-US" dirty="0"/>
              <a:t>We wish to know how well a ML model is likely to perform in production. </a:t>
            </a:r>
          </a:p>
          <a:p>
            <a:pPr marL="342900" indent="-342900">
              <a:buFont typeface="+mj-lt"/>
              <a:buAutoNum type="arabicPeriod"/>
            </a:pPr>
            <a:endParaRPr lang="en-US" dirty="0"/>
          </a:p>
          <a:p>
            <a:pPr marL="342900" indent="-342900">
              <a:buFont typeface="+mj-lt"/>
              <a:buAutoNum type="arabicPeriod"/>
            </a:pPr>
            <a:r>
              <a:rPr lang="en-US" dirty="0"/>
              <a:t>Model’s performance in training is no guarantee production performance</a:t>
            </a:r>
          </a:p>
          <a:p>
            <a:pPr marL="342900" indent="-342900">
              <a:buFont typeface="+mj-lt"/>
              <a:buAutoNum type="arabicPeriod"/>
            </a:pPr>
            <a:endParaRPr lang="en-US" dirty="0"/>
          </a:p>
          <a:p>
            <a:pPr marL="342900" indent="-342900">
              <a:buFont typeface="+mj-lt"/>
              <a:buAutoNum type="arabicPeriod"/>
            </a:pPr>
            <a:r>
              <a:rPr lang="en-US" dirty="0"/>
              <a:t>To estimate the model production score, hold a part of the sample data out of training phase. We call it test data which represents the universe</a:t>
            </a:r>
          </a:p>
          <a:p>
            <a:pPr marL="342900" indent="-342900">
              <a:buFont typeface="+mj-lt"/>
              <a:buAutoNum type="arabicPeriod"/>
            </a:pPr>
            <a:endParaRPr lang="en-US" dirty="0"/>
          </a:p>
          <a:p>
            <a:pPr marL="342900" indent="-342900">
              <a:buFont typeface="+mj-lt"/>
              <a:buAutoNum type="arabicPeriod"/>
            </a:pPr>
            <a:r>
              <a:rPr lang="en-US" dirty="0"/>
              <a:t>Usually the available data is not sufficient to split into training and test set and expect the two to represent the universe</a:t>
            </a:r>
          </a:p>
          <a:p>
            <a:pPr marL="342900" indent="-342900">
              <a:buFont typeface="+mj-lt"/>
              <a:buAutoNum type="arabicPeriod"/>
            </a:pPr>
            <a:endParaRPr lang="en-US" dirty="0"/>
          </a:p>
          <a:p>
            <a:pPr marL="342900" indent="-342900">
              <a:buFont typeface="+mj-lt"/>
              <a:buAutoNum type="arabicPeriod"/>
            </a:pPr>
            <a:r>
              <a:rPr lang="en-US" dirty="0"/>
              <a:t>Hence the model error on test data may not be good estimate of the model error in the universe</a:t>
            </a:r>
          </a:p>
          <a:p>
            <a:pPr marL="342900" indent="-342900">
              <a:buFont typeface="+mj-lt"/>
              <a:buAutoNum type="arabicPeriod"/>
            </a:pPr>
            <a:endParaRPr lang="en-US" dirty="0"/>
          </a:p>
          <a:p>
            <a:pPr marL="342900" indent="-342900">
              <a:buFont typeface="+mj-lt"/>
              <a:buAutoNum type="arabicPeriod"/>
            </a:pPr>
            <a:r>
              <a:rPr lang="en-US" dirty="0"/>
              <a:t>In the absence of large data sets, a number of techniques can be employed to estimate the model error in production</a:t>
            </a:r>
          </a:p>
          <a:p>
            <a:pPr marL="342900" indent="-342900">
              <a:buFont typeface="+mj-lt"/>
              <a:buAutoNum type="arabicPeriod"/>
            </a:pPr>
            <a:endParaRPr lang="en-US" dirty="0"/>
          </a:p>
          <a:p>
            <a:pPr marL="342900" indent="-342900">
              <a:buFont typeface="+mj-lt"/>
              <a:buAutoNum type="arabicPeriod"/>
            </a:pPr>
            <a:r>
              <a:rPr lang="en-US" dirty="0"/>
              <a:t>One of the techniques is cross validation</a:t>
            </a:r>
            <a:endParaRPr lang="en-IN" dirty="0"/>
          </a:p>
          <a:p>
            <a:pPr marL="342900" indent="-342900"/>
            <a:endParaRPr lang="en-IN" sz="1600" dirty="0"/>
          </a:p>
        </p:txBody>
      </p:sp>
    </p:spTree>
    <p:extLst>
      <p:ext uri="{BB962C8B-B14F-4D97-AF65-F5344CB8AC3E}">
        <p14:creationId xmlns:p14="http://schemas.microsoft.com/office/powerpoint/2010/main" val="592253707"/>
      </p:ext>
    </p:extLst>
  </p:cSld>
  <p:clrMapOvr>
    <a:masterClrMapping/>
  </p:clrMapOvr>
  <p:transition spd="med">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9BACAA5-2140-434E-8983-5D40200942C1}"/>
              </a:ext>
            </a:extLst>
          </p:cNvPr>
          <p:cNvGraphicFramePr>
            <a:graphicFrameLocks/>
          </p:cNvGraphicFramePr>
          <p:nvPr/>
        </p:nvGraphicFramePr>
        <p:xfrm>
          <a:off x="685800" y="1066800"/>
          <a:ext cx="7315200" cy="32766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03015E0C-BB5E-49B3-BE9B-BF8F65EDEC70}"/>
              </a:ext>
            </a:extLst>
          </p:cNvPr>
          <p:cNvSpPr txBox="1"/>
          <p:nvPr/>
        </p:nvSpPr>
        <p:spPr>
          <a:xfrm>
            <a:off x="762000" y="4495800"/>
            <a:ext cx="7696200" cy="2031325"/>
          </a:xfrm>
          <a:prstGeom prst="rect">
            <a:avLst/>
          </a:prstGeom>
          <a:noFill/>
        </p:spPr>
        <p:txBody>
          <a:bodyPr wrap="square" rtlCol="0">
            <a:spAutoFit/>
          </a:bodyPr>
          <a:lstStyle/>
          <a:p>
            <a:pPr marL="342900" indent="-342900">
              <a:buAutoNum type="arabicPeriod"/>
            </a:pPr>
            <a:r>
              <a:rPr lang="en-US" sz="1400" dirty="0" err="1"/>
              <a:t>Car_MPG</a:t>
            </a:r>
            <a:r>
              <a:rPr lang="en-US" sz="1400" dirty="0"/>
              <a:t> prediction accuracy trained on 70% and tested on 30%</a:t>
            </a:r>
          </a:p>
          <a:p>
            <a:pPr marL="342900" indent="-342900">
              <a:buAutoNum type="arabicPeriod"/>
            </a:pPr>
            <a:r>
              <a:rPr lang="en-US" sz="1400" dirty="0"/>
              <a:t>For each run, we get different accuracy scores</a:t>
            </a:r>
          </a:p>
          <a:p>
            <a:pPr marL="342900" indent="-342900">
              <a:buAutoNum type="arabicPeriod"/>
            </a:pPr>
            <a:r>
              <a:rPr lang="en-US" sz="1400" dirty="0"/>
              <a:t>Simple training/test </a:t>
            </a:r>
            <a:r>
              <a:rPr lang="en-US" sz="1400" dirty="0" err="1"/>
              <a:t>a.k.a</a:t>
            </a:r>
            <a:r>
              <a:rPr lang="en-US" sz="1400" dirty="0"/>
              <a:t> validation approach gives varying results with every run (random state not set)</a:t>
            </a:r>
          </a:p>
          <a:p>
            <a:pPr marL="342900" indent="-342900">
              <a:buAutoNum type="arabicPeriod"/>
            </a:pPr>
            <a:r>
              <a:rPr lang="en-US" sz="1400" dirty="0"/>
              <a:t>Thus we cannot rely on one round of testing as we would have by chance got the split that gives max score first time</a:t>
            </a:r>
          </a:p>
          <a:p>
            <a:pPr marL="342900" indent="-342900">
              <a:buAutoNum type="arabicPeriod"/>
            </a:pPr>
            <a:r>
              <a:rPr lang="en-US" sz="1400" dirty="0"/>
              <a:t>To get a more realistic estimate, we have to use more reliable techniques such as cross validation</a:t>
            </a:r>
          </a:p>
          <a:p>
            <a:pPr marL="342900" indent="-342900">
              <a:buAutoNum type="arabicPeriod"/>
            </a:pPr>
            <a:endParaRPr lang="en-US" sz="1400" dirty="0"/>
          </a:p>
        </p:txBody>
      </p:sp>
    </p:spTree>
    <p:extLst>
      <p:ext uri="{BB962C8B-B14F-4D97-AF65-F5344CB8AC3E}">
        <p14:creationId xmlns:p14="http://schemas.microsoft.com/office/powerpoint/2010/main" val="1051738515"/>
      </p:ext>
    </p:extLst>
  </p:cSld>
  <p:clrMapOvr>
    <a:masterClrMapping/>
  </p:clrMapOvr>
  <p:transition spd="med">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990600"/>
            <a:ext cx="7924800" cy="4585871"/>
          </a:xfrm>
          <a:prstGeom prst="rect">
            <a:avLst/>
          </a:prstGeom>
          <a:noFill/>
        </p:spPr>
        <p:txBody>
          <a:bodyPr wrap="square" rtlCol="0">
            <a:spAutoFit/>
          </a:bodyPr>
          <a:lstStyle/>
          <a:p>
            <a:pPr marL="342900" indent="-342900"/>
            <a:r>
              <a:rPr lang="en-IN" sz="2400" dirty="0"/>
              <a:t>What is cross validation?</a:t>
            </a:r>
          </a:p>
          <a:p>
            <a:pPr marL="342900" indent="-342900">
              <a:buFont typeface="+mj-lt"/>
              <a:buAutoNum type="alphaLcPeriod"/>
            </a:pPr>
            <a:endParaRPr lang="en-IN" dirty="0"/>
          </a:p>
          <a:p>
            <a:pPr marL="342900" indent="-342900">
              <a:buFont typeface="+mj-lt"/>
              <a:buAutoNum type="arabicPeriod"/>
            </a:pPr>
            <a:r>
              <a:rPr lang="en-US" dirty="0"/>
              <a:t>Cross-validation is a technique to evaluate / validate a machine learning model and estimate its performance on unseen data</a:t>
            </a:r>
          </a:p>
          <a:p>
            <a:pPr marL="342900" indent="-342900">
              <a:buFont typeface="+mj-lt"/>
              <a:buAutoNum type="arabicPeriod"/>
            </a:pPr>
            <a:endParaRPr lang="en-US" dirty="0"/>
          </a:p>
          <a:p>
            <a:pPr marL="342900" indent="-342900">
              <a:buFont typeface="+mj-lt"/>
              <a:buAutoNum type="arabicPeriod"/>
            </a:pPr>
            <a:r>
              <a:rPr lang="en-US" dirty="0"/>
              <a:t>The techniques creates and validates given model multiple times</a:t>
            </a:r>
          </a:p>
          <a:p>
            <a:pPr marL="342900" indent="-342900">
              <a:buFont typeface="+mj-lt"/>
              <a:buAutoNum type="arabicPeriod"/>
            </a:pPr>
            <a:endParaRPr lang="en-US" dirty="0"/>
          </a:p>
          <a:p>
            <a:pPr marL="342900" indent="-342900">
              <a:buFont typeface="+mj-lt"/>
              <a:buAutoNum type="arabicPeriod"/>
            </a:pPr>
            <a:r>
              <a:rPr lang="en-US" dirty="0"/>
              <a:t>The number of times it does so, is dependent on the value selected by the user of the technique. Usually expressed as “K” which is always an integer</a:t>
            </a:r>
          </a:p>
          <a:p>
            <a:pPr marL="342900" indent="-342900">
              <a:buFont typeface="+mj-lt"/>
              <a:buAutoNum type="arabicPeriod"/>
            </a:pPr>
            <a:endParaRPr lang="en-US" dirty="0"/>
          </a:p>
          <a:p>
            <a:pPr marL="342900" indent="-342900">
              <a:buFont typeface="+mj-lt"/>
              <a:buAutoNum type="arabicPeriod"/>
            </a:pPr>
            <a:r>
              <a:rPr lang="en-US" dirty="0"/>
              <a:t>The sequence of steps used is iterated through as many times as K</a:t>
            </a:r>
          </a:p>
          <a:p>
            <a:pPr marL="342900" indent="-342900">
              <a:buFont typeface="+mj-lt"/>
              <a:buAutoNum type="arabicPeriod"/>
            </a:pPr>
            <a:endParaRPr lang="en-US" dirty="0"/>
          </a:p>
          <a:p>
            <a:pPr marL="342900" indent="-342900">
              <a:buFont typeface="+mj-lt"/>
              <a:buAutoNum type="arabicPeriod"/>
            </a:pPr>
            <a:r>
              <a:rPr lang="en-US" dirty="0"/>
              <a:t>The process begins by dividing the original data into K parts / folds using random function</a:t>
            </a:r>
            <a:endParaRPr lang="en-IN" dirty="0"/>
          </a:p>
          <a:p>
            <a:pPr marL="342900" indent="-342900"/>
            <a:endParaRPr lang="en-IN" sz="1600" dirty="0"/>
          </a:p>
        </p:txBody>
      </p:sp>
    </p:spTree>
    <p:extLst>
      <p:ext uri="{BB962C8B-B14F-4D97-AF65-F5344CB8AC3E}">
        <p14:creationId xmlns:p14="http://schemas.microsoft.com/office/powerpoint/2010/main" val="3669153351"/>
      </p:ext>
    </p:extLst>
  </p:cSld>
  <p:clrMapOvr>
    <a:masterClrMapping/>
  </p:clrMapOvr>
  <p:transition spd="med">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990600"/>
            <a:ext cx="7924800" cy="5693866"/>
          </a:xfrm>
          <a:prstGeom prst="rect">
            <a:avLst/>
          </a:prstGeom>
          <a:noFill/>
        </p:spPr>
        <p:txBody>
          <a:bodyPr wrap="square" rtlCol="0">
            <a:spAutoFit/>
          </a:bodyPr>
          <a:lstStyle/>
          <a:p>
            <a:pPr marL="342900" indent="-342900"/>
            <a:r>
              <a:rPr lang="en-IN" sz="2400" dirty="0"/>
              <a:t>Cross validation procedure</a:t>
            </a:r>
          </a:p>
          <a:p>
            <a:pPr marL="342900" indent="-342900">
              <a:buFont typeface="+mj-lt"/>
              <a:buAutoNum type="alphaLcPeriod"/>
            </a:pPr>
            <a:endParaRPr lang="en-IN" dirty="0"/>
          </a:p>
          <a:p>
            <a:pPr marL="342900" indent="-342900">
              <a:buFont typeface="+mj-lt"/>
              <a:buAutoNum type="arabicPeriod"/>
            </a:pPr>
            <a:r>
              <a:rPr lang="en-US" dirty="0"/>
              <a:t>Shuffle the dataset randomly</a:t>
            </a:r>
          </a:p>
          <a:p>
            <a:pPr marL="342900" indent="-342900">
              <a:buFont typeface="+mj-lt"/>
              <a:buAutoNum type="arabicPeriod"/>
            </a:pPr>
            <a:endParaRPr lang="en-US" dirty="0"/>
          </a:p>
          <a:p>
            <a:pPr marL="342900" indent="-342900">
              <a:buFont typeface="+mj-lt"/>
              <a:buAutoNum type="arabicPeriod"/>
            </a:pPr>
            <a:r>
              <a:rPr lang="en-US" dirty="0"/>
              <a:t>Split the dataset into k folds</a:t>
            </a:r>
          </a:p>
          <a:p>
            <a:pPr marL="342900" indent="-342900">
              <a:buFont typeface="+mj-lt"/>
              <a:buAutoNum type="arabicPeriod"/>
            </a:pPr>
            <a:endParaRPr lang="en-US" dirty="0"/>
          </a:p>
          <a:p>
            <a:pPr marL="342900" indent="-342900">
              <a:buFont typeface="+mj-lt"/>
              <a:buAutoNum type="arabicPeriod"/>
            </a:pPr>
            <a:r>
              <a:rPr lang="en-US" dirty="0"/>
              <a:t>For each distinct fold:</a:t>
            </a:r>
          </a:p>
          <a:p>
            <a:pPr marL="800100" lvl="1" indent="-342900">
              <a:buFont typeface="+mj-lt"/>
              <a:buAutoNum type="alphaLcPeriod"/>
            </a:pPr>
            <a:r>
              <a:rPr lang="en-US" dirty="0"/>
              <a:t>Keep the fold data separate / hold out data set</a:t>
            </a:r>
          </a:p>
          <a:p>
            <a:pPr marL="800100" lvl="1" indent="-342900">
              <a:buFont typeface="+mj-lt"/>
              <a:buAutoNum type="alphaLcPeriod"/>
            </a:pPr>
            <a:r>
              <a:rPr lang="en-US" dirty="0"/>
              <a:t>Use the remaining folds as a single training data set</a:t>
            </a:r>
          </a:p>
          <a:p>
            <a:pPr marL="800100" lvl="1" indent="-342900">
              <a:buFont typeface="+mj-lt"/>
              <a:buAutoNum type="alphaLcPeriod"/>
            </a:pPr>
            <a:r>
              <a:rPr lang="en-US" dirty="0"/>
              <a:t>Fit the model on the training set and evaluate it on the test set</a:t>
            </a:r>
          </a:p>
          <a:p>
            <a:pPr marL="800100" lvl="1" indent="-342900">
              <a:buFont typeface="+mj-lt"/>
              <a:buAutoNum type="alphaLcPeriod"/>
            </a:pPr>
            <a:r>
              <a:rPr lang="en-US" dirty="0"/>
              <a:t>Retain the evaluation score and discard the model</a:t>
            </a:r>
          </a:p>
          <a:p>
            <a:pPr marL="800100" lvl="1" indent="-342900">
              <a:buFont typeface="+mj-lt"/>
              <a:buAutoNum type="alphaLcPeriod"/>
            </a:pPr>
            <a:r>
              <a:rPr lang="en-US" dirty="0"/>
              <a:t>Loop back </a:t>
            </a:r>
          </a:p>
          <a:p>
            <a:pPr lvl="1"/>
            <a:endParaRPr lang="en-US" dirty="0"/>
          </a:p>
          <a:p>
            <a:pPr marL="342900" indent="-342900">
              <a:buFont typeface="+mj-lt"/>
              <a:buAutoNum type="arabicPeriod"/>
            </a:pPr>
            <a:r>
              <a:rPr lang="en-US" dirty="0"/>
              <a:t>The steps 3.a to 3.e will be executed K times</a:t>
            </a:r>
          </a:p>
          <a:p>
            <a:pPr marL="342900" indent="-342900">
              <a:buFont typeface="+mj-lt"/>
              <a:buAutoNum type="arabicPeriod"/>
            </a:pPr>
            <a:endParaRPr lang="en-US" dirty="0"/>
          </a:p>
          <a:p>
            <a:pPr marL="342900" indent="-342900">
              <a:buFont typeface="+mj-lt"/>
              <a:buAutoNum type="arabicPeriod"/>
            </a:pPr>
            <a:r>
              <a:rPr lang="en-US" dirty="0"/>
              <a:t>Summarize the scores and average it by dividing the sum by K. </a:t>
            </a:r>
          </a:p>
          <a:p>
            <a:pPr marL="342900" indent="-342900">
              <a:buFont typeface="+mj-lt"/>
              <a:buAutoNum type="arabicPeriod"/>
            </a:pPr>
            <a:endParaRPr lang="en-US" dirty="0"/>
          </a:p>
          <a:p>
            <a:pPr marL="342900" indent="-342900">
              <a:buFont typeface="+mj-lt"/>
              <a:buAutoNum type="arabicPeriod"/>
            </a:pPr>
            <a:r>
              <a:rPr lang="en-US" dirty="0"/>
              <a:t>Analyze the average score, the dispersion to assess the likely performance of the model in the unseen data (production data / universe)</a:t>
            </a:r>
          </a:p>
          <a:p>
            <a:pPr marL="342900" indent="-342900"/>
            <a:endParaRPr lang="en-IN" sz="1600" dirty="0"/>
          </a:p>
        </p:txBody>
      </p:sp>
    </p:spTree>
    <p:extLst>
      <p:ext uri="{BB962C8B-B14F-4D97-AF65-F5344CB8AC3E}">
        <p14:creationId xmlns:p14="http://schemas.microsoft.com/office/powerpoint/2010/main" val="2755052832"/>
      </p:ext>
    </p:extLst>
  </p:cSld>
  <p:clrMapOvr>
    <a:masterClrMapping/>
  </p:clrMapOvr>
  <p:transition spd="med">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914400"/>
            <a:ext cx="8458200" cy="1508105"/>
          </a:xfrm>
          <a:prstGeom prst="rect">
            <a:avLst/>
          </a:prstGeom>
          <a:noFill/>
        </p:spPr>
        <p:txBody>
          <a:bodyPr wrap="square" rtlCol="0">
            <a:spAutoFit/>
          </a:bodyPr>
          <a:lstStyle/>
          <a:p>
            <a:pPr marL="342900" indent="-342900"/>
            <a:r>
              <a:rPr lang="en-IN" sz="2400" dirty="0"/>
              <a:t>Implementing K Fold cross validation</a:t>
            </a:r>
          </a:p>
          <a:p>
            <a:pPr marL="342900" indent="-342900"/>
            <a:endParaRPr lang="en-IN" dirty="0"/>
          </a:p>
          <a:p>
            <a:pPr marL="0" lvl="1" algn="just" defTabSz="457200"/>
            <a:r>
              <a:rPr lang="en-US" sz="1600" dirty="0"/>
              <a:t>Visual understanding (example based on </a:t>
            </a:r>
            <a:r>
              <a:rPr lang="en-US" sz="1600" dirty="0" err="1"/>
              <a:t>scikitlearn</a:t>
            </a:r>
            <a:r>
              <a:rPr lang="en-US" sz="1600" dirty="0"/>
              <a:t> guide)</a:t>
            </a:r>
          </a:p>
          <a:p>
            <a:pPr marL="342900" lvl="1" indent="-342900" algn="just" defTabSz="457200">
              <a:buFont typeface="+mj-lt"/>
              <a:buAutoNum type="arabicPeriod"/>
            </a:pPr>
            <a:endParaRPr lang="en-US" sz="1600" dirty="0"/>
          </a:p>
          <a:p>
            <a:pPr marL="342900" indent="-342900">
              <a:buAutoNum type="alphaLcPeriod"/>
            </a:pPr>
            <a:endParaRPr lang="en-IN" dirty="0"/>
          </a:p>
        </p:txBody>
      </p:sp>
      <p:sp>
        <p:nvSpPr>
          <p:cNvPr id="2" name="TextBox 1">
            <a:extLst>
              <a:ext uri="{FF2B5EF4-FFF2-40B4-BE49-F238E27FC236}">
                <a16:creationId xmlns:a16="http://schemas.microsoft.com/office/drawing/2014/main" id="{F29A6AF6-4FF6-4C95-8E52-4F7D069CA311}"/>
              </a:ext>
            </a:extLst>
          </p:cNvPr>
          <p:cNvSpPr txBox="1"/>
          <p:nvPr/>
        </p:nvSpPr>
        <p:spPr>
          <a:xfrm>
            <a:off x="762000" y="2013228"/>
            <a:ext cx="5334000" cy="1846659"/>
          </a:xfrm>
          <a:prstGeom prst="rect">
            <a:avLst/>
          </a:prstGeom>
          <a:noFill/>
        </p:spPr>
        <p:txBody>
          <a:bodyPr wrap="square" rtlCol="0">
            <a:spAutoFit/>
          </a:bodyPr>
          <a:lstStyle/>
          <a:p>
            <a:pPr marL="342900" lvl="1" indent="-342900" algn="just" defTabSz="457200">
              <a:buFont typeface="+mj-lt"/>
              <a:buAutoNum type="alphaLcParenR"/>
            </a:pPr>
            <a:r>
              <a:rPr lang="en-IN" sz="1600" dirty="0"/>
              <a:t>from </a:t>
            </a:r>
            <a:r>
              <a:rPr lang="en-IN" sz="1600" dirty="0" err="1"/>
              <a:t>numpy</a:t>
            </a:r>
            <a:r>
              <a:rPr lang="en-IN" sz="1600" dirty="0"/>
              <a:t> import array</a:t>
            </a:r>
          </a:p>
          <a:p>
            <a:pPr marL="342900" lvl="1" indent="-342900" algn="just" defTabSz="457200">
              <a:buFont typeface="+mj-lt"/>
              <a:buAutoNum type="alphaLcParenR"/>
            </a:pPr>
            <a:r>
              <a:rPr lang="en-IN" sz="1600" dirty="0"/>
              <a:t>from </a:t>
            </a:r>
            <a:r>
              <a:rPr lang="en-IN" sz="1600" dirty="0" err="1"/>
              <a:t>sklearn.model_selection</a:t>
            </a:r>
            <a:r>
              <a:rPr lang="en-IN" sz="1600" dirty="0"/>
              <a:t> import </a:t>
            </a:r>
            <a:r>
              <a:rPr lang="en-IN" sz="1600" dirty="0" err="1"/>
              <a:t>KFold</a:t>
            </a:r>
            <a:endParaRPr lang="en-IN" sz="1600" dirty="0"/>
          </a:p>
          <a:p>
            <a:pPr marL="342900" lvl="1" indent="-342900" algn="just" defTabSz="457200">
              <a:buFont typeface="+mj-lt"/>
              <a:buAutoNum type="alphaLcParenR"/>
            </a:pPr>
            <a:r>
              <a:rPr lang="en-IN" sz="1600" dirty="0"/>
              <a:t>data = array([10,20,30,40,50,60,70,80,90,100])</a:t>
            </a:r>
          </a:p>
          <a:p>
            <a:pPr marL="342900" lvl="1" indent="-342900" algn="just" defTabSz="457200">
              <a:buFont typeface="+mj-lt"/>
              <a:buAutoNum type="alphaLcParenR"/>
            </a:pPr>
            <a:r>
              <a:rPr lang="en-IN" sz="1600" dirty="0" err="1"/>
              <a:t>kfold</a:t>
            </a:r>
            <a:r>
              <a:rPr lang="en-IN" sz="1600" dirty="0"/>
              <a:t> = </a:t>
            </a:r>
            <a:r>
              <a:rPr lang="en-IN" sz="1600" dirty="0" err="1"/>
              <a:t>KFold</a:t>
            </a:r>
            <a:r>
              <a:rPr lang="en-IN" sz="1600" dirty="0"/>
              <a:t>(5, True)</a:t>
            </a:r>
          </a:p>
          <a:p>
            <a:pPr marL="342900" lvl="1" indent="-342900" algn="just" defTabSz="457200">
              <a:buFont typeface="+mj-lt"/>
              <a:buAutoNum type="alphaLcParenR"/>
            </a:pPr>
            <a:r>
              <a:rPr lang="en-IN" sz="1600" dirty="0"/>
              <a:t>for train, test in </a:t>
            </a:r>
            <a:r>
              <a:rPr lang="en-IN" sz="1600" dirty="0" err="1"/>
              <a:t>kfold.split</a:t>
            </a:r>
            <a:r>
              <a:rPr lang="en-IN" sz="1600" dirty="0"/>
              <a:t>(data):</a:t>
            </a:r>
          </a:p>
          <a:p>
            <a:pPr marL="342900" lvl="1" indent="-342900" algn="just" defTabSz="457200">
              <a:buFont typeface="+mj-lt"/>
              <a:buAutoNum type="alphaLcParenR"/>
            </a:pPr>
            <a:r>
              <a:rPr lang="en-IN" sz="1600" dirty="0"/>
              <a:t>	print('train: %s, test: %s' % (data[train], data[test]))</a:t>
            </a:r>
          </a:p>
          <a:p>
            <a:endParaRPr lang="en-US" dirty="0">
              <a:solidFill>
                <a:schemeClr val="tx1">
                  <a:lumMod val="50000"/>
                  <a:lumOff val="50000"/>
                </a:schemeClr>
              </a:solidFill>
            </a:endParaRPr>
          </a:p>
        </p:txBody>
      </p:sp>
      <p:graphicFrame>
        <p:nvGraphicFramePr>
          <p:cNvPr id="6" name="Table 5">
            <a:extLst>
              <a:ext uri="{FF2B5EF4-FFF2-40B4-BE49-F238E27FC236}">
                <a16:creationId xmlns:a16="http://schemas.microsoft.com/office/drawing/2014/main" id="{0A1F9186-76D1-47D8-A1DC-2919796CDBA1}"/>
              </a:ext>
            </a:extLst>
          </p:cNvPr>
          <p:cNvGraphicFramePr>
            <a:graphicFrameLocks noGrp="1"/>
          </p:cNvGraphicFramePr>
          <p:nvPr/>
        </p:nvGraphicFramePr>
        <p:xfrm>
          <a:off x="1280337" y="3859887"/>
          <a:ext cx="3352800" cy="1106805"/>
        </p:xfrm>
        <a:graphic>
          <a:graphicData uri="http://schemas.openxmlformats.org/drawingml/2006/table">
            <a:tbl>
              <a:tblPr>
                <a:tableStyleId>{5C22544A-7EE6-4342-B048-85BDC9FD1C3A}</a:tableStyleId>
              </a:tblPr>
              <a:tblGrid>
                <a:gridCol w="2514600">
                  <a:extLst>
                    <a:ext uri="{9D8B030D-6E8A-4147-A177-3AD203B41FA5}">
                      <a16:colId xmlns:a16="http://schemas.microsoft.com/office/drawing/2014/main" val="853491653"/>
                    </a:ext>
                  </a:extLst>
                </a:gridCol>
                <a:gridCol w="838200">
                  <a:extLst>
                    <a:ext uri="{9D8B030D-6E8A-4147-A177-3AD203B41FA5}">
                      <a16:colId xmlns:a16="http://schemas.microsoft.com/office/drawing/2014/main" val="386648563"/>
                    </a:ext>
                  </a:extLst>
                </a:gridCol>
              </a:tblGrid>
              <a:tr h="190500">
                <a:tc>
                  <a:txBody>
                    <a:bodyPr/>
                    <a:lstStyle/>
                    <a:p>
                      <a:pPr algn="l" fontAlgn="ctr"/>
                      <a:r>
                        <a:rPr lang="fr-FR" sz="1100" u="none" strike="noStrike" dirty="0">
                          <a:effectLst/>
                        </a:rPr>
                        <a:t>Training Data</a:t>
                      </a:r>
                    </a:p>
                    <a:p>
                      <a:pPr algn="l" fontAlgn="ctr"/>
                      <a:r>
                        <a:rPr lang="fr-FR" sz="1100" u="none" strike="noStrike" dirty="0">
                          <a:effectLst/>
                        </a:rPr>
                        <a:t>[ 10  20  30  40  50  60  80  90]</a:t>
                      </a:r>
                      <a:endParaRPr lang="fr-FR" sz="1100" b="0" i="0" u="none" strike="noStrike" dirty="0">
                        <a:solidFill>
                          <a:srgbClr val="000000"/>
                        </a:solidFill>
                        <a:effectLst/>
                        <a:latin typeface="Courier New" panose="02070309020205020404" pitchFamily="49" charset="0"/>
                      </a:endParaRPr>
                    </a:p>
                  </a:txBody>
                  <a:tcPr marL="9525" marR="9525" marT="9525" marB="0" anchor="ctr"/>
                </a:tc>
                <a:tc>
                  <a:txBody>
                    <a:bodyPr/>
                    <a:lstStyle/>
                    <a:p>
                      <a:pPr algn="l" fontAlgn="ctr"/>
                      <a:r>
                        <a:rPr lang="en-US" sz="1100" u="none" strike="noStrike" dirty="0">
                          <a:effectLst/>
                        </a:rPr>
                        <a:t>Test Data</a:t>
                      </a:r>
                    </a:p>
                    <a:p>
                      <a:pPr algn="l" fontAlgn="ctr"/>
                      <a:r>
                        <a:rPr lang="en-US" sz="1100" u="none" strike="noStrike" dirty="0">
                          <a:effectLst/>
                        </a:rPr>
                        <a:t>[70 100]</a:t>
                      </a:r>
                      <a:endParaRPr lang="en-US" sz="1100" b="0" i="0" u="none" strike="noStrike" dirty="0">
                        <a:solidFill>
                          <a:srgbClr val="000000"/>
                        </a:solidFill>
                        <a:effectLst/>
                        <a:latin typeface="Courier New" panose="02070309020205020404" pitchFamily="49" charset="0"/>
                      </a:endParaRPr>
                    </a:p>
                  </a:txBody>
                  <a:tcPr marL="9525" marR="9525" marT="9525" marB="0" anchor="ctr"/>
                </a:tc>
                <a:extLst>
                  <a:ext uri="{0D108BD9-81ED-4DB2-BD59-A6C34878D82A}">
                    <a16:rowId xmlns:a16="http://schemas.microsoft.com/office/drawing/2014/main" val="3501289852"/>
                  </a:ext>
                </a:extLst>
              </a:tr>
              <a:tr h="190500">
                <a:tc>
                  <a:txBody>
                    <a:bodyPr/>
                    <a:lstStyle/>
                    <a:p>
                      <a:pPr algn="l" fontAlgn="ctr"/>
                      <a:r>
                        <a:rPr lang="fr-FR" sz="1100" u="none" strike="noStrike" dirty="0">
                          <a:effectLst/>
                        </a:rPr>
                        <a:t>[ 10  40  50  60  70  80  90 100]</a:t>
                      </a:r>
                      <a:endParaRPr lang="fr-FR" sz="1100" b="0" i="0" u="none" strike="noStrike" dirty="0">
                        <a:solidFill>
                          <a:srgbClr val="000000"/>
                        </a:solidFill>
                        <a:effectLst/>
                        <a:latin typeface="Courier New" panose="02070309020205020404" pitchFamily="49" charset="0"/>
                      </a:endParaRPr>
                    </a:p>
                  </a:txBody>
                  <a:tcPr marL="9525" marR="9525" marT="9525" marB="0" anchor="ctr"/>
                </a:tc>
                <a:tc>
                  <a:txBody>
                    <a:bodyPr/>
                    <a:lstStyle/>
                    <a:p>
                      <a:pPr algn="l" fontAlgn="ctr"/>
                      <a:r>
                        <a:rPr lang="en-US" sz="1100" u="none" strike="noStrike" dirty="0">
                          <a:effectLst/>
                        </a:rPr>
                        <a:t>[20 30]</a:t>
                      </a:r>
                      <a:endParaRPr lang="en-US" sz="1100" b="0" i="0" u="none" strike="noStrike" dirty="0">
                        <a:solidFill>
                          <a:srgbClr val="000000"/>
                        </a:solidFill>
                        <a:effectLst/>
                        <a:latin typeface="Courier New" panose="02070309020205020404" pitchFamily="49" charset="0"/>
                      </a:endParaRPr>
                    </a:p>
                  </a:txBody>
                  <a:tcPr marL="9525" marR="9525" marT="9525" marB="0" anchor="ctr"/>
                </a:tc>
                <a:extLst>
                  <a:ext uri="{0D108BD9-81ED-4DB2-BD59-A6C34878D82A}">
                    <a16:rowId xmlns:a16="http://schemas.microsoft.com/office/drawing/2014/main" val="502233367"/>
                  </a:ext>
                </a:extLst>
              </a:tr>
              <a:tr h="190500">
                <a:tc>
                  <a:txBody>
                    <a:bodyPr/>
                    <a:lstStyle/>
                    <a:p>
                      <a:pPr algn="l" fontAlgn="ctr"/>
                      <a:r>
                        <a:rPr lang="fr-FR" sz="1100" u="none" strike="noStrike" dirty="0">
                          <a:effectLst/>
                        </a:rPr>
                        <a:t>[ 10  20  30  40  50  70  90 100]</a:t>
                      </a:r>
                      <a:endParaRPr lang="fr-FR" sz="1100" b="0" i="0" u="none" strike="noStrike" dirty="0">
                        <a:solidFill>
                          <a:srgbClr val="000000"/>
                        </a:solidFill>
                        <a:effectLst/>
                        <a:latin typeface="Courier New" panose="02070309020205020404" pitchFamily="49" charset="0"/>
                      </a:endParaRPr>
                    </a:p>
                  </a:txBody>
                  <a:tcPr marL="9525" marR="9525" marT="9525" marB="0" anchor="ctr"/>
                </a:tc>
                <a:tc>
                  <a:txBody>
                    <a:bodyPr/>
                    <a:lstStyle/>
                    <a:p>
                      <a:pPr algn="l" fontAlgn="ctr"/>
                      <a:r>
                        <a:rPr lang="en-US" sz="1100" u="none" strike="noStrike" dirty="0">
                          <a:effectLst/>
                        </a:rPr>
                        <a:t>[60 80]</a:t>
                      </a:r>
                      <a:endParaRPr lang="en-US" sz="1100" b="0" i="0" u="none" strike="noStrike" dirty="0">
                        <a:solidFill>
                          <a:srgbClr val="000000"/>
                        </a:solidFill>
                        <a:effectLst/>
                        <a:latin typeface="Courier New" panose="02070309020205020404" pitchFamily="49" charset="0"/>
                      </a:endParaRPr>
                    </a:p>
                  </a:txBody>
                  <a:tcPr marL="9525" marR="9525" marT="9525" marB="0" anchor="ctr"/>
                </a:tc>
                <a:extLst>
                  <a:ext uri="{0D108BD9-81ED-4DB2-BD59-A6C34878D82A}">
                    <a16:rowId xmlns:a16="http://schemas.microsoft.com/office/drawing/2014/main" val="1989396690"/>
                  </a:ext>
                </a:extLst>
              </a:tr>
              <a:tr h="190500">
                <a:tc>
                  <a:txBody>
                    <a:bodyPr/>
                    <a:lstStyle/>
                    <a:p>
                      <a:pPr algn="l" fontAlgn="ctr"/>
                      <a:r>
                        <a:rPr lang="fr-FR" sz="1100" u="none" strike="noStrike" dirty="0">
                          <a:effectLst/>
                        </a:rPr>
                        <a:t>[ 10  20  30  50  60  70  80 100]</a:t>
                      </a:r>
                      <a:endParaRPr lang="fr-FR" sz="1100" b="0" i="0" u="none" strike="noStrike" dirty="0">
                        <a:solidFill>
                          <a:srgbClr val="000000"/>
                        </a:solidFill>
                        <a:effectLst/>
                        <a:latin typeface="Courier New" panose="02070309020205020404" pitchFamily="49" charset="0"/>
                      </a:endParaRPr>
                    </a:p>
                  </a:txBody>
                  <a:tcPr marL="9525" marR="9525" marT="9525" marB="0" anchor="ctr"/>
                </a:tc>
                <a:tc>
                  <a:txBody>
                    <a:bodyPr/>
                    <a:lstStyle/>
                    <a:p>
                      <a:pPr algn="l" fontAlgn="ctr"/>
                      <a:r>
                        <a:rPr lang="en-US" sz="1100" u="none" strike="noStrike" dirty="0">
                          <a:effectLst/>
                        </a:rPr>
                        <a:t>[40 90]</a:t>
                      </a:r>
                      <a:endParaRPr lang="en-US" sz="1100" b="0" i="0" u="none" strike="noStrike" dirty="0">
                        <a:solidFill>
                          <a:srgbClr val="000000"/>
                        </a:solidFill>
                        <a:effectLst/>
                        <a:latin typeface="Courier New" panose="02070309020205020404" pitchFamily="49" charset="0"/>
                      </a:endParaRPr>
                    </a:p>
                  </a:txBody>
                  <a:tcPr marL="9525" marR="9525" marT="9525" marB="0" anchor="ctr"/>
                </a:tc>
                <a:extLst>
                  <a:ext uri="{0D108BD9-81ED-4DB2-BD59-A6C34878D82A}">
                    <a16:rowId xmlns:a16="http://schemas.microsoft.com/office/drawing/2014/main" val="2775253334"/>
                  </a:ext>
                </a:extLst>
              </a:tr>
              <a:tr h="190500">
                <a:tc>
                  <a:txBody>
                    <a:bodyPr/>
                    <a:lstStyle/>
                    <a:p>
                      <a:pPr algn="l" fontAlgn="ctr"/>
                      <a:r>
                        <a:rPr lang="fr-FR" sz="1100" u="none" strike="noStrike" dirty="0">
                          <a:effectLst/>
                        </a:rPr>
                        <a:t>[ 20  30  40  60  70  80  90 100] </a:t>
                      </a:r>
                      <a:endParaRPr lang="fr-FR" sz="1100" b="0" i="0" u="none" strike="noStrike" dirty="0">
                        <a:solidFill>
                          <a:srgbClr val="000000"/>
                        </a:solidFill>
                        <a:effectLst/>
                        <a:latin typeface="Courier New" panose="02070309020205020404" pitchFamily="49" charset="0"/>
                      </a:endParaRPr>
                    </a:p>
                  </a:txBody>
                  <a:tcPr marL="9525" marR="9525" marT="9525" marB="0" anchor="ctr"/>
                </a:tc>
                <a:tc>
                  <a:txBody>
                    <a:bodyPr/>
                    <a:lstStyle/>
                    <a:p>
                      <a:pPr algn="l" fontAlgn="ctr"/>
                      <a:r>
                        <a:rPr lang="en-US" sz="1100" u="none" strike="noStrike" dirty="0">
                          <a:effectLst/>
                        </a:rPr>
                        <a:t>[10 50] </a:t>
                      </a:r>
                      <a:endParaRPr lang="en-US" sz="1100" b="0" i="0" u="none" strike="noStrike" dirty="0">
                        <a:solidFill>
                          <a:srgbClr val="000000"/>
                        </a:solidFill>
                        <a:effectLst/>
                        <a:latin typeface="Courier New" panose="02070309020205020404" pitchFamily="49" charset="0"/>
                      </a:endParaRPr>
                    </a:p>
                  </a:txBody>
                  <a:tcPr marL="9525" marR="9525" marT="9525" marB="0" anchor="ctr"/>
                </a:tc>
                <a:extLst>
                  <a:ext uri="{0D108BD9-81ED-4DB2-BD59-A6C34878D82A}">
                    <a16:rowId xmlns:a16="http://schemas.microsoft.com/office/drawing/2014/main" val="663021765"/>
                  </a:ext>
                </a:extLst>
              </a:tr>
            </a:tbl>
          </a:graphicData>
        </a:graphic>
      </p:graphicFrame>
      <p:sp>
        <p:nvSpPr>
          <p:cNvPr id="7" name="TextBox 6">
            <a:extLst>
              <a:ext uri="{FF2B5EF4-FFF2-40B4-BE49-F238E27FC236}">
                <a16:creationId xmlns:a16="http://schemas.microsoft.com/office/drawing/2014/main" id="{B5084121-E3B6-4527-A71C-ABC05C9B768D}"/>
              </a:ext>
            </a:extLst>
          </p:cNvPr>
          <p:cNvSpPr txBox="1"/>
          <p:nvPr/>
        </p:nvSpPr>
        <p:spPr>
          <a:xfrm>
            <a:off x="1295400" y="5181600"/>
            <a:ext cx="5486400" cy="276999"/>
          </a:xfrm>
          <a:prstGeom prst="rect">
            <a:avLst/>
          </a:prstGeom>
          <a:noFill/>
        </p:spPr>
        <p:txBody>
          <a:bodyPr wrap="square" rtlCol="0">
            <a:spAutoFit/>
          </a:bodyPr>
          <a:lstStyle/>
          <a:p>
            <a:r>
              <a:rPr lang="en-US" sz="1200" dirty="0"/>
              <a:t>Note : We cannot have K &gt; number of data points…. Why?</a:t>
            </a:r>
          </a:p>
        </p:txBody>
      </p:sp>
    </p:spTree>
    <p:extLst>
      <p:ext uri="{BB962C8B-B14F-4D97-AF65-F5344CB8AC3E}">
        <p14:creationId xmlns:p14="http://schemas.microsoft.com/office/powerpoint/2010/main" val="1115466042"/>
      </p:ext>
    </p:extLst>
  </p:cSld>
  <p:clrMapOvr>
    <a:masterClrMapping/>
  </p:clrMapOvr>
  <p:transition spd="med">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914400"/>
            <a:ext cx="8458200" cy="4955203"/>
          </a:xfrm>
          <a:prstGeom prst="rect">
            <a:avLst/>
          </a:prstGeom>
          <a:noFill/>
        </p:spPr>
        <p:txBody>
          <a:bodyPr wrap="square" rtlCol="0">
            <a:spAutoFit/>
          </a:bodyPr>
          <a:lstStyle/>
          <a:p>
            <a:pPr marL="342900" indent="-342900"/>
            <a:r>
              <a:rPr lang="en-IN" sz="2400" dirty="0"/>
              <a:t>Configuring the K</a:t>
            </a:r>
          </a:p>
          <a:p>
            <a:pPr marL="342900" indent="-342900"/>
            <a:endParaRPr lang="en-IN" dirty="0"/>
          </a:p>
          <a:p>
            <a:pPr marL="342900" lvl="1" indent="-342900" algn="just" defTabSz="457200">
              <a:buFont typeface="+mj-lt"/>
              <a:buAutoNum type="arabicPeriod"/>
            </a:pPr>
            <a:r>
              <a:rPr lang="en-IN" sz="1600" dirty="0"/>
              <a:t>K is an integral number. Minimum value of K has to be 2. There will be two iterations in this case</a:t>
            </a:r>
          </a:p>
          <a:p>
            <a:pPr marL="342900" lvl="1" indent="-342900" algn="just" defTabSz="457200">
              <a:buFont typeface="+mj-lt"/>
              <a:buAutoNum type="arabicPeriod"/>
            </a:pPr>
            <a:endParaRPr lang="en-IN" sz="1600" dirty="0"/>
          </a:p>
          <a:p>
            <a:pPr marL="342900" lvl="1" indent="-342900" algn="just" defTabSz="457200">
              <a:buFont typeface="+mj-lt"/>
              <a:buAutoNum type="arabicPeriod"/>
            </a:pPr>
            <a:r>
              <a:rPr lang="en-IN" sz="1600" dirty="0"/>
              <a:t>Max value of K can be the number of data points. This is also known as Leave One Out Cross Validation or LOOCV</a:t>
            </a:r>
          </a:p>
          <a:p>
            <a:pPr marL="342900" lvl="1" indent="-342900" algn="just" defTabSz="457200">
              <a:buFont typeface="+mj-lt"/>
              <a:buAutoNum type="arabicPeriod"/>
            </a:pPr>
            <a:endParaRPr lang="en-IN" sz="1600" dirty="0"/>
          </a:p>
          <a:p>
            <a:pPr marL="342900" lvl="1" indent="-342900" algn="just" defTabSz="457200">
              <a:buFont typeface="+mj-lt"/>
              <a:buAutoNum type="arabicPeriod"/>
            </a:pPr>
            <a:r>
              <a:rPr lang="en-IN" sz="1600" dirty="0"/>
              <a:t>Whatever the value of K chosen, the resulting training and test data should be  representative of the unseen data as much as possible</a:t>
            </a:r>
          </a:p>
          <a:p>
            <a:pPr marL="342900" lvl="1" indent="-342900" algn="just" defTabSz="457200">
              <a:buFont typeface="+mj-lt"/>
              <a:buAutoNum type="arabicPeriod"/>
            </a:pPr>
            <a:endParaRPr lang="en-IN" sz="1600" dirty="0"/>
          </a:p>
          <a:p>
            <a:pPr marL="342900" lvl="1" indent="-342900" algn="just" defTabSz="457200">
              <a:buFont typeface="+mj-lt"/>
              <a:buAutoNum type="arabicPeriod"/>
            </a:pPr>
            <a:r>
              <a:rPr lang="en-IN" sz="1600" dirty="0"/>
              <a:t>There is not formula to decide the K but K = 10 is usually considered good</a:t>
            </a:r>
          </a:p>
          <a:p>
            <a:pPr marL="342900" lvl="1" indent="-342900" algn="just" defTabSz="457200">
              <a:buFont typeface="+mj-lt"/>
              <a:buAutoNum type="arabicPeriod"/>
            </a:pPr>
            <a:endParaRPr lang="en-IN" sz="1600" dirty="0"/>
          </a:p>
          <a:p>
            <a:pPr marL="342900" lvl="1" indent="-342900" algn="just" defTabSz="457200">
              <a:buFont typeface="+mj-lt"/>
              <a:buAutoNum type="arabicPeriod"/>
            </a:pPr>
            <a:r>
              <a:rPr lang="en-US" sz="1600" dirty="0"/>
              <a:t>Too large a K, means less variance across the training sets thus limit the model differences across iterations</a:t>
            </a:r>
          </a:p>
          <a:p>
            <a:pPr marL="342900" lvl="1" indent="-342900" algn="just" defTabSz="457200">
              <a:buFont typeface="+mj-lt"/>
              <a:buAutoNum type="arabicPeriod"/>
            </a:pPr>
            <a:endParaRPr lang="en-US" sz="1600" dirty="0"/>
          </a:p>
          <a:p>
            <a:pPr marL="342900" lvl="1" indent="-342900" algn="just" defTabSz="457200">
              <a:buFont typeface="+mj-lt"/>
              <a:buAutoNum type="arabicPeriod"/>
            </a:pPr>
            <a:r>
              <a:rPr lang="en-US" sz="1600" dirty="0"/>
              <a:t>For a sample size (N) of n, and K = k,  number of records (r) per fold = n/k. </a:t>
            </a:r>
          </a:p>
          <a:p>
            <a:pPr marL="342900" lvl="1" indent="-342900" algn="just" defTabSz="457200">
              <a:buFont typeface="+mj-lt"/>
              <a:buAutoNum type="arabicPeriod"/>
            </a:pPr>
            <a:endParaRPr lang="en-US" sz="1600" dirty="0"/>
          </a:p>
          <a:p>
            <a:pPr marL="342900" indent="-342900">
              <a:buAutoNum type="alphaLcPeriod"/>
            </a:pPr>
            <a:endParaRPr lang="en-IN" dirty="0"/>
          </a:p>
        </p:txBody>
      </p:sp>
    </p:spTree>
    <p:extLst>
      <p:ext uri="{BB962C8B-B14F-4D97-AF65-F5344CB8AC3E}">
        <p14:creationId xmlns:p14="http://schemas.microsoft.com/office/powerpoint/2010/main" val="1167164916"/>
      </p:ext>
    </p:extLst>
  </p:cSld>
  <p:clrMapOvr>
    <a:masterClrMapping/>
  </p:clrMapOvr>
  <p:transition spd="med">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914400"/>
            <a:ext cx="8305800" cy="4093428"/>
          </a:xfrm>
          <a:prstGeom prst="rect">
            <a:avLst/>
          </a:prstGeom>
          <a:noFill/>
        </p:spPr>
        <p:txBody>
          <a:bodyPr wrap="square" rtlCol="0">
            <a:spAutoFit/>
          </a:bodyPr>
          <a:lstStyle/>
          <a:p>
            <a:r>
              <a:rPr lang="en-US" b="1" dirty="0"/>
              <a:t>Qualities of a good model</a:t>
            </a:r>
          </a:p>
          <a:p>
            <a:pPr marL="800100" lvl="1" indent="-342900" eaLnBrk="0" hangingPunct="0">
              <a:buFont typeface="+mj-lt"/>
              <a:buAutoNum type="alphaLcPeriod"/>
            </a:pPr>
            <a:endParaRPr lang="en-US" dirty="0"/>
          </a:p>
          <a:p>
            <a:pPr marL="342900" indent="-342900">
              <a:buFont typeface="+mj-lt"/>
              <a:buAutoNum type="arabicPeriod"/>
            </a:pPr>
            <a:r>
              <a:rPr lang="en-US" sz="1600" dirty="0">
                <a:solidFill>
                  <a:srgbClr val="000000"/>
                </a:solidFill>
              </a:rPr>
              <a:t>High accuracy scores in unseen data (test / production)\</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Generalizable i.e. perform consistently on the test / production data</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Easy on computation resources both during training and in production</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Scalable in production </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Easy to implement in production</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Easy to explain</a:t>
            </a:r>
          </a:p>
          <a:p>
            <a:pPr marL="342900" indent="-342900">
              <a:buFont typeface="+mj-lt"/>
              <a:buAutoNum type="arabicPeriod"/>
            </a:pPr>
            <a:endParaRPr lang="en-US" sz="1600" dirty="0">
              <a:solidFill>
                <a:srgbClr val="000000"/>
              </a:solidFill>
            </a:endParaRPr>
          </a:p>
          <a:p>
            <a:endParaRPr lang="en-US" sz="1600" dirty="0">
              <a:solidFill>
                <a:srgbClr val="000000"/>
              </a:solidFill>
            </a:endParaRPr>
          </a:p>
          <a:p>
            <a:pPr marL="342900" indent="-342900">
              <a:buFont typeface="+mj-lt"/>
              <a:buAutoNum type="arabicPeriod"/>
            </a:pPr>
            <a:endParaRPr lang="en-US" sz="1600" dirty="0">
              <a:solidFill>
                <a:srgbClr val="000000"/>
              </a:solidFill>
            </a:endParaRPr>
          </a:p>
        </p:txBody>
      </p:sp>
    </p:spTree>
    <p:extLst>
      <p:ext uri="{BB962C8B-B14F-4D97-AF65-F5344CB8AC3E}">
        <p14:creationId xmlns:p14="http://schemas.microsoft.com/office/powerpoint/2010/main" val="2863741690"/>
      </p:ext>
    </p:extLst>
  </p:cSld>
  <p:clrMapOvr>
    <a:masterClrMapping/>
  </p:clrMapOvr>
  <p:transition spd="med">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914400"/>
            <a:ext cx="8458200" cy="4462760"/>
          </a:xfrm>
          <a:prstGeom prst="rect">
            <a:avLst/>
          </a:prstGeom>
          <a:noFill/>
        </p:spPr>
        <p:txBody>
          <a:bodyPr wrap="square" rtlCol="0">
            <a:spAutoFit/>
          </a:bodyPr>
          <a:lstStyle/>
          <a:p>
            <a:pPr marL="342900" indent="-342900"/>
            <a:r>
              <a:rPr lang="en-IN" sz="2400" dirty="0"/>
              <a:t>Evaluating the model in an iteration</a:t>
            </a:r>
          </a:p>
          <a:p>
            <a:pPr marL="342900" indent="-342900"/>
            <a:endParaRPr lang="en-IN" dirty="0"/>
          </a:p>
          <a:p>
            <a:pPr marL="342900" lvl="1" indent="-342900" algn="just" defTabSz="457200">
              <a:buFont typeface="+mj-lt"/>
              <a:buAutoNum type="arabicPeriod"/>
            </a:pPr>
            <a:r>
              <a:rPr lang="en-US" sz="1600" dirty="0"/>
              <a:t>In each iteration, the model is trained on K -1 number of folds  and evaluated on the left out fold. </a:t>
            </a:r>
          </a:p>
          <a:p>
            <a:pPr marL="342900" lvl="1" indent="-342900" algn="just" defTabSz="457200">
              <a:buFont typeface="+mj-lt"/>
              <a:buAutoNum type="arabicPeriod"/>
            </a:pPr>
            <a:endParaRPr lang="en-US" sz="1600" dirty="0"/>
          </a:p>
          <a:p>
            <a:pPr marL="342900" lvl="1" indent="-342900" algn="just" defTabSz="457200">
              <a:buFont typeface="+mj-lt"/>
              <a:buAutoNum type="arabicPeriod"/>
            </a:pPr>
            <a:r>
              <a:rPr lang="en-US" sz="1600" dirty="0"/>
              <a:t>The MSE or Mean Squared Error is thus calculated on the left out fold</a:t>
            </a:r>
          </a:p>
          <a:p>
            <a:pPr marL="342900" lvl="1" indent="-342900" algn="just" defTabSz="457200">
              <a:buFont typeface="+mj-lt"/>
              <a:buAutoNum type="arabicPeriod"/>
            </a:pPr>
            <a:endParaRPr lang="en-US" sz="1600" dirty="0"/>
          </a:p>
          <a:p>
            <a:pPr marL="342900" lvl="1" indent="-342900" algn="just" defTabSz="457200">
              <a:buFont typeface="+mj-lt"/>
              <a:buAutoNum type="arabicPeriod"/>
            </a:pPr>
            <a:r>
              <a:rPr lang="en-US" sz="1600" dirty="0"/>
              <a:t>Since the procedure is repeated K times, we will have K </a:t>
            </a:r>
            <a:r>
              <a:rPr lang="en-US" sz="1600" dirty="0" err="1"/>
              <a:t>MSEs.</a:t>
            </a:r>
            <a:r>
              <a:rPr lang="en-US" sz="1600" dirty="0"/>
              <a:t> Total up all the MSE and divide by K to get the overall expected MSE</a:t>
            </a:r>
          </a:p>
          <a:p>
            <a:pPr marL="342900" lvl="1" indent="-342900" algn="just" defTabSz="457200">
              <a:buFont typeface="+mj-lt"/>
              <a:buAutoNum type="arabicPeriod"/>
            </a:pPr>
            <a:endParaRPr lang="en-US" sz="1600" dirty="0"/>
          </a:p>
          <a:p>
            <a:pPr marL="0" lvl="1" algn="just" defTabSz="457200"/>
            <a:r>
              <a:rPr lang="en-US" sz="1600" dirty="0"/>
              <a:t>                                     </a:t>
            </a:r>
            <a:r>
              <a:rPr lang="en-US" sz="1600" dirty="0" err="1"/>
              <a:t>CVk</a:t>
            </a:r>
            <a:r>
              <a:rPr lang="en-US" sz="1600" dirty="0"/>
              <a:t>  =  1/k(sum(</a:t>
            </a:r>
            <a:r>
              <a:rPr lang="en-US" sz="1600" dirty="0" err="1"/>
              <a:t>MSEi</a:t>
            </a:r>
            <a:r>
              <a:rPr lang="en-US" sz="1600" dirty="0"/>
              <a:t>) for I = 1 to K</a:t>
            </a:r>
          </a:p>
          <a:p>
            <a:pPr marL="0" lvl="1" algn="just" defTabSz="457200"/>
            <a:endParaRPr lang="en-US" sz="1600"/>
          </a:p>
          <a:p>
            <a:pPr marL="0" lvl="1" algn="just" defTabSz="457200"/>
            <a:endParaRPr lang="en-US" sz="1600" dirty="0"/>
          </a:p>
          <a:p>
            <a:pPr marL="342900" lvl="1" indent="-342900" algn="just" defTabSz="457200">
              <a:buFont typeface="+mj-lt"/>
              <a:buAutoNum type="arabicPeriod"/>
            </a:pPr>
            <a:endParaRPr lang="en-US" sz="1600" dirty="0"/>
          </a:p>
          <a:p>
            <a:pPr marL="342900" lvl="1" indent="-342900" algn="just" defTabSz="457200">
              <a:buFont typeface="+mj-lt"/>
              <a:buAutoNum type="arabicPeriod"/>
            </a:pPr>
            <a:endParaRPr lang="en-US" sz="1600" dirty="0"/>
          </a:p>
          <a:p>
            <a:pPr marL="342900" lvl="1" indent="-342900" algn="just" defTabSz="457200">
              <a:buFont typeface="+mj-lt"/>
              <a:buAutoNum type="arabicPeriod"/>
            </a:pPr>
            <a:endParaRPr lang="en-IN" sz="1600" dirty="0"/>
          </a:p>
          <a:p>
            <a:pPr marL="342900" indent="-342900">
              <a:buAutoNum type="alphaLcPeriod"/>
            </a:pPr>
            <a:endParaRPr lang="en-IN" dirty="0"/>
          </a:p>
        </p:txBody>
      </p:sp>
    </p:spTree>
    <p:extLst>
      <p:ext uri="{BB962C8B-B14F-4D97-AF65-F5344CB8AC3E}">
        <p14:creationId xmlns:p14="http://schemas.microsoft.com/office/powerpoint/2010/main" val="1619769567"/>
      </p:ext>
    </p:extLst>
  </p:cSld>
  <p:clrMapOvr>
    <a:masterClrMapping/>
  </p:clrMapOvr>
  <p:transition spd="med">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1066800"/>
            <a:ext cx="7924800" cy="4924425"/>
          </a:xfrm>
          <a:prstGeom prst="rect">
            <a:avLst/>
          </a:prstGeom>
          <a:noFill/>
        </p:spPr>
        <p:txBody>
          <a:bodyPr wrap="square" rtlCol="0">
            <a:spAutoFit/>
          </a:bodyPr>
          <a:lstStyle/>
          <a:p>
            <a:pPr marL="342900" indent="-342900"/>
            <a:r>
              <a:rPr lang="en-IN" sz="2400" dirty="0"/>
              <a:t>Some salient features of K-fold </a:t>
            </a:r>
          </a:p>
          <a:p>
            <a:pPr marL="342900" indent="-342900">
              <a:buFont typeface="+mj-lt"/>
              <a:buAutoNum type="alphaLcPeriod"/>
            </a:pPr>
            <a:endParaRPr lang="en-IN" dirty="0"/>
          </a:p>
          <a:p>
            <a:pPr marL="342900" lvl="1" indent="-342900" algn="just" defTabSz="457200">
              <a:buFont typeface="+mj-lt"/>
              <a:buAutoNum type="arabicPeriod"/>
            </a:pPr>
            <a:r>
              <a:rPr lang="en-US" sz="1600" dirty="0"/>
              <a:t>Each record / data point in the sample data  before creating the </a:t>
            </a:r>
            <a:r>
              <a:rPr lang="en-US" sz="1600" dirty="0" err="1"/>
              <a:t>Kfolds</a:t>
            </a:r>
            <a:r>
              <a:rPr lang="en-US" sz="1600" dirty="0"/>
              <a:t>, is assigned to a single fold and stays in that fold for the duration of the procedure. </a:t>
            </a:r>
          </a:p>
          <a:p>
            <a:pPr marL="342900" lvl="1" indent="-342900" algn="just" defTabSz="457200">
              <a:buFont typeface="+mj-lt"/>
              <a:buAutoNum type="arabicPeriod"/>
            </a:pPr>
            <a:endParaRPr lang="en-US" sz="1600" dirty="0"/>
          </a:p>
          <a:p>
            <a:pPr marL="342900" lvl="1" indent="-342900" algn="just" defTabSz="457200">
              <a:buFont typeface="+mj-lt"/>
              <a:buAutoNum type="arabicPeriod"/>
            </a:pPr>
            <a:r>
              <a:rPr lang="en-US" sz="1600" dirty="0"/>
              <a:t>This means that each data point is used once in hold-out set and K-1 times in training</a:t>
            </a:r>
          </a:p>
          <a:p>
            <a:pPr marL="342900" lvl="1" indent="-342900" algn="just" defTabSz="457200">
              <a:buFont typeface="+mj-lt"/>
              <a:buAutoNum type="arabicPeriod"/>
            </a:pPr>
            <a:endParaRPr lang="en-US" sz="1600" dirty="0"/>
          </a:p>
          <a:p>
            <a:pPr marL="342900" lvl="1" indent="-342900" algn="just" defTabSz="457200">
              <a:buFont typeface="+mj-lt"/>
              <a:buAutoNum type="arabicPeriod"/>
            </a:pPr>
            <a:r>
              <a:rPr lang="en-US" sz="1600" dirty="0"/>
              <a:t>Very important point to keep in mind is, any transformation to data such as standardizing or any other data preparation that is required before building the model, must be done in the iteration on the training folds rather than on the entire  data set. </a:t>
            </a:r>
          </a:p>
          <a:p>
            <a:pPr marL="342900" lvl="1" indent="-342900" algn="just" defTabSz="457200">
              <a:buFont typeface="+mj-lt"/>
              <a:buAutoNum type="arabicPeriod"/>
            </a:pPr>
            <a:endParaRPr lang="en-US" sz="1600" dirty="0"/>
          </a:p>
          <a:p>
            <a:pPr marL="342900" lvl="1" indent="-342900" algn="just" defTabSz="457200">
              <a:buFont typeface="+mj-lt"/>
              <a:buAutoNum type="arabicPeriod"/>
            </a:pPr>
            <a:r>
              <a:rPr lang="en-US" sz="1600" u="sng" dirty="0"/>
              <a:t>When hyper parameters are to be tweaked, split the original data into two. Keep one part aside. Use the other to do the </a:t>
            </a:r>
            <a:r>
              <a:rPr lang="en-US" sz="1600" u="sng" dirty="0" err="1"/>
              <a:t>Kfold</a:t>
            </a:r>
            <a:r>
              <a:rPr lang="en-US" sz="1600" u="sng" dirty="0"/>
              <a:t> validation.</a:t>
            </a:r>
            <a:r>
              <a:rPr lang="en-US" sz="1600" dirty="0"/>
              <a:t> Once the optimal hyperparameters are found, assess the model on the test data</a:t>
            </a:r>
          </a:p>
          <a:p>
            <a:pPr marL="342900" lvl="1" indent="-342900" algn="just" defTabSz="457200">
              <a:buFont typeface="+mj-lt"/>
              <a:buAutoNum type="arabicPeriod"/>
            </a:pPr>
            <a:endParaRPr lang="en-US" sz="1600" dirty="0"/>
          </a:p>
          <a:p>
            <a:pPr marL="342900" lvl="1" indent="-342900" algn="just" defTabSz="457200">
              <a:buFont typeface="+mj-lt"/>
              <a:buAutoNum type="arabicPeriod"/>
            </a:pPr>
            <a:r>
              <a:rPr lang="en-US" sz="1600" dirty="0"/>
              <a:t>Any data transformation done on the whole set outside the loop, may lead to data leakage and overfitting </a:t>
            </a:r>
            <a:endParaRPr lang="en-IN" sz="1600" dirty="0"/>
          </a:p>
        </p:txBody>
      </p:sp>
    </p:spTree>
    <p:extLst>
      <p:ext uri="{BB962C8B-B14F-4D97-AF65-F5344CB8AC3E}">
        <p14:creationId xmlns:p14="http://schemas.microsoft.com/office/powerpoint/2010/main" val="1951317496"/>
      </p:ext>
    </p:extLst>
  </p:cSld>
  <p:clrMapOvr>
    <a:masterClrMapping/>
  </p:clrMapOvr>
  <p:transition spd="med">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914400"/>
            <a:ext cx="8458200" cy="1508105"/>
          </a:xfrm>
          <a:prstGeom prst="rect">
            <a:avLst/>
          </a:prstGeom>
          <a:noFill/>
        </p:spPr>
        <p:txBody>
          <a:bodyPr wrap="square" rtlCol="0">
            <a:spAutoFit/>
          </a:bodyPr>
          <a:lstStyle/>
          <a:p>
            <a:pPr marL="342900" indent="-342900"/>
            <a:r>
              <a:rPr lang="en-IN" sz="2400" dirty="0"/>
              <a:t>Implementing K Fold cross validation</a:t>
            </a:r>
          </a:p>
          <a:p>
            <a:pPr marL="342900" indent="-342900"/>
            <a:endParaRPr lang="en-IN" dirty="0"/>
          </a:p>
          <a:p>
            <a:pPr marL="0" lvl="1" algn="just" defTabSz="457200"/>
            <a:r>
              <a:rPr lang="en-US" sz="1600" dirty="0"/>
              <a:t>K fold in Pima Indian Classification</a:t>
            </a:r>
          </a:p>
          <a:p>
            <a:pPr marL="342900" lvl="1" indent="-342900" algn="just" defTabSz="457200">
              <a:buFont typeface="+mj-lt"/>
              <a:buAutoNum type="arabicPeriod"/>
            </a:pPr>
            <a:endParaRPr lang="en-US" sz="1600" dirty="0"/>
          </a:p>
          <a:p>
            <a:pPr marL="342900" indent="-342900">
              <a:buAutoNum type="alphaLcPeriod"/>
            </a:pPr>
            <a:endParaRPr lang="en-IN" dirty="0"/>
          </a:p>
        </p:txBody>
      </p:sp>
      <p:sp>
        <p:nvSpPr>
          <p:cNvPr id="2" name="TextBox 1">
            <a:extLst>
              <a:ext uri="{FF2B5EF4-FFF2-40B4-BE49-F238E27FC236}">
                <a16:creationId xmlns:a16="http://schemas.microsoft.com/office/drawing/2014/main" id="{F29A6AF6-4FF6-4C95-8E52-4F7D069CA311}"/>
              </a:ext>
            </a:extLst>
          </p:cNvPr>
          <p:cNvSpPr txBox="1"/>
          <p:nvPr/>
        </p:nvSpPr>
        <p:spPr>
          <a:xfrm>
            <a:off x="762000" y="1828800"/>
            <a:ext cx="7924800" cy="4339650"/>
          </a:xfrm>
          <a:prstGeom prst="rect">
            <a:avLst/>
          </a:prstGeom>
          <a:noFill/>
        </p:spPr>
        <p:txBody>
          <a:bodyPr wrap="square" rtlCol="0">
            <a:spAutoFit/>
          </a:bodyPr>
          <a:lstStyle/>
          <a:p>
            <a:r>
              <a:rPr lang="en-US" sz="1200" dirty="0"/>
              <a:t>from pandas import </a:t>
            </a:r>
            <a:r>
              <a:rPr lang="en-US" sz="1200" dirty="0" err="1"/>
              <a:t>read_csv</a:t>
            </a:r>
            <a:endParaRPr lang="en-US" sz="1200" dirty="0"/>
          </a:p>
          <a:p>
            <a:r>
              <a:rPr lang="en-US" sz="1200" dirty="0"/>
              <a:t>from </a:t>
            </a:r>
            <a:r>
              <a:rPr lang="en-US" sz="1200" dirty="0" err="1"/>
              <a:t>sklearn.model_selection</a:t>
            </a:r>
            <a:r>
              <a:rPr lang="en-US" sz="1200" dirty="0"/>
              <a:t> import </a:t>
            </a:r>
            <a:r>
              <a:rPr lang="en-US" sz="1200" dirty="0" err="1"/>
              <a:t>train_test_split</a:t>
            </a:r>
            <a:endParaRPr lang="en-US" sz="1200" dirty="0"/>
          </a:p>
          <a:p>
            <a:r>
              <a:rPr lang="en-US" sz="1200" dirty="0"/>
              <a:t>from </a:t>
            </a:r>
            <a:r>
              <a:rPr lang="en-US" sz="1200" dirty="0" err="1"/>
              <a:t>sklearn.linear_model</a:t>
            </a:r>
            <a:r>
              <a:rPr lang="en-US" sz="1200" dirty="0"/>
              <a:t> import </a:t>
            </a:r>
            <a:r>
              <a:rPr lang="en-US" sz="1200" dirty="0" err="1"/>
              <a:t>LogisticRegression</a:t>
            </a:r>
            <a:endParaRPr lang="en-US" sz="1200" dirty="0"/>
          </a:p>
          <a:p>
            <a:r>
              <a:rPr lang="en-US" sz="1200" dirty="0"/>
              <a:t>from </a:t>
            </a:r>
            <a:r>
              <a:rPr lang="en-US" sz="1200" dirty="0" err="1"/>
              <a:t>sklearn.model_selection</a:t>
            </a:r>
            <a:r>
              <a:rPr lang="en-US" sz="1200" dirty="0"/>
              <a:t> import </a:t>
            </a:r>
            <a:r>
              <a:rPr lang="en-US" sz="1200" dirty="0" err="1"/>
              <a:t>KFold</a:t>
            </a:r>
            <a:endParaRPr lang="en-US" sz="1200" dirty="0"/>
          </a:p>
          <a:p>
            <a:r>
              <a:rPr lang="en-US" sz="1200" dirty="0"/>
              <a:t>from </a:t>
            </a:r>
            <a:r>
              <a:rPr lang="en-US" sz="1200" dirty="0" err="1"/>
              <a:t>sklearn.model_selection</a:t>
            </a:r>
            <a:r>
              <a:rPr lang="en-US" sz="1200" dirty="0"/>
              <a:t> import </a:t>
            </a:r>
            <a:r>
              <a:rPr lang="en-US" sz="1200" dirty="0" err="1"/>
              <a:t>cross_val_score</a:t>
            </a:r>
            <a:endParaRPr lang="en-US" sz="1200" dirty="0"/>
          </a:p>
          <a:p>
            <a:r>
              <a:rPr lang="en-US" sz="1200" dirty="0"/>
              <a:t>import </a:t>
            </a:r>
            <a:r>
              <a:rPr lang="en-US" sz="1200" dirty="0" err="1"/>
              <a:t>numpy</a:t>
            </a:r>
            <a:r>
              <a:rPr lang="en-US" sz="1200" dirty="0"/>
              <a:t> as np</a:t>
            </a:r>
          </a:p>
          <a:p>
            <a:endParaRPr lang="en-US" sz="1200" dirty="0"/>
          </a:p>
          <a:p>
            <a:r>
              <a:rPr lang="en-US" sz="1200" dirty="0"/>
              <a:t>filename = 'pima-</a:t>
            </a:r>
            <a:r>
              <a:rPr lang="en-US" sz="1200" dirty="0" err="1"/>
              <a:t>indians</a:t>
            </a:r>
            <a:r>
              <a:rPr lang="en-US" sz="1200" dirty="0"/>
              <a:t>-</a:t>
            </a:r>
            <a:r>
              <a:rPr lang="en-US" sz="1200" dirty="0" err="1"/>
              <a:t>diabetes.data</a:t>
            </a:r>
            <a:r>
              <a:rPr lang="en-US" sz="1200" dirty="0"/>
              <a:t>'</a:t>
            </a:r>
          </a:p>
          <a:p>
            <a:r>
              <a:rPr lang="en-US" sz="1200" dirty="0"/>
              <a:t>names = ['</a:t>
            </a:r>
            <a:r>
              <a:rPr lang="en-US" sz="1200" dirty="0" err="1"/>
              <a:t>preg</a:t>
            </a:r>
            <a:r>
              <a:rPr lang="en-US" sz="1200" dirty="0"/>
              <a:t>', '</a:t>
            </a:r>
            <a:r>
              <a:rPr lang="en-US" sz="1200" dirty="0" err="1"/>
              <a:t>plas</a:t>
            </a:r>
            <a:r>
              <a:rPr lang="en-US" sz="1200" dirty="0"/>
              <a:t>', '</a:t>
            </a:r>
            <a:r>
              <a:rPr lang="en-US" sz="1200" dirty="0" err="1"/>
              <a:t>pres</a:t>
            </a:r>
            <a:r>
              <a:rPr lang="en-US" sz="1200" dirty="0"/>
              <a:t>', 'skin', 'test', 'mass', '</a:t>
            </a:r>
            <a:r>
              <a:rPr lang="en-US" sz="1200" dirty="0" err="1"/>
              <a:t>pedi</a:t>
            </a:r>
            <a:r>
              <a:rPr lang="en-US" sz="1200" dirty="0"/>
              <a:t>', 'age', 'class']</a:t>
            </a:r>
          </a:p>
          <a:p>
            <a:r>
              <a:rPr lang="en-US" sz="1200" dirty="0" err="1"/>
              <a:t>dataframe</a:t>
            </a:r>
            <a:r>
              <a:rPr lang="en-US" sz="1200" dirty="0"/>
              <a:t> = </a:t>
            </a:r>
            <a:r>
              <a:rPr lang="en-US" sz="1200" dirty="0" err="1"/>
              <a:t>read_csv</a:t>
            </a:r>
            <a:r>
              <a:rPr lang="en-US" sz="1200" dirty="0"/>
              <a:t>(filename, names=names)</a:t>
            </a:r>
          </a:p>
          <a:p>
            <a:endParaRPr lang="en-US" sz="1200" dirty="0"/>
          </a:p>
          <a:p>
            <a:r>
              <a:rPr lang="en-US" sz="1200" dirty="0"/>
              <a:t>array = </a:t>
            </a:r>
            <a:r>
              <a:rPr lang="en-US" sz="1200" dirty="0" err="1"/>
              <a:t>dataframe.values</a:t>
            </a:r>
            <a:endParaRPr lang="en-US" sz="1200" dirty="0"/>
          </a:p>
          <a:p>
            <a:r>
              <a:rPr lang="en-US" sz="1200" dirty="0"/>
              <a:t>X = array[:,0:8]</a:t>
            </a:r>
          </a:p>
          <a:p>
            <a:r>
              <a:rPr lang="en-US" sz="1200" dirty="0"/>
              <a:t>Y = array[:,8]</a:t>
            </a:r>
          </a:p>
          <a:p>
            <a:endParaRPr lang="en-US" sz="1200" dirty="0"/>
          </a:p>
          <a:p>
            <a:r>
              <a:rPr lang="en-US" sz="1200" dirty="0" err="1"/>
              <a:t>num_folds</a:t>
            </a:r>
            <a:r>
              <a:rPr lang="en-US" sz="1200" dirty="0"/>
              <a:t> = 50</a:t>
            </a:r>
          </a:p>
          <a:p>
            <a:r>
              <a:rPr lang="en-US" sz="1200" dirty="0"/>
              <a:t>seed = 7</a:t>
            </a:r>
          </a:p>
          <a:p>
            <a:endParaRPr lang="en-US" sz="1200" dirty="0"/>
          </a:p>
          <a:p>
            <a:r>
              <a:rPr lang="en-US" sz="1200" dirty="0" err="1"/>
              <a:t>kfold</a:t>
            </a:r>
            <a:r>
              <a:rPr lang="en-US" sz="1200" dirty="0"/>
              <a:t> = </a:t>
            </a:r>
            <a:r>
              <a:rPr lang="en-US" sz="1200" dirty="0" err="1"/>
              <a:t>KFold</a:t>
            </a:r>
            <a:r>
              <a:rPr lang="en-US" sz="1200" dirty="0"/>
              <a:t>(</a:t>
            </a:r>
            <a:r>
              <a:rPr lang="en-US" sz="1200" dirty="0" err="1"/>
              <a:t>n_splits</a:t>
            </a:r>
            <a:r>
              <a:rPr lang="en-US" sz="1200" dirty="0"/>
              <a:t>=</a:t>
            </a:r>
            <a:r>
              <a:rPr lang="en-US" sz="1200" dirty="0" err="1"/>
              <a:t>num_folds</a:t>
            </a:r>
            <a:r>
              <a:rPr lang="en-US" sz="1200" dirty="0"/>
              <a:t>, </a:t>
            </a:r>
            <a:r>
              <a:rPr lang="en-US" sz="1200" dirty="0" err="1"/>
              <a:t>random_state</a:t>
            </a:r>
            <a:r>
              <a:rPr lang="en-US" sz="1200" dirty="0"/>
              <a:t>=seed)</a:t>
            </a:r>
          </a:p>
          <a:p>
            <a:r>
              <a:rPr lang="en-US" sz="1200" dirty="0"/>
              <a:t>model = </a:t>
            </a:r>
            <a:r>
              <a:rPr lang="en-US" sz="1200" dirty="0" err="1"/>
              <a:t>LogisticRegression</a:t>
            </a:r>
            <a:r>
              <a:rPr lang="en-US" sz="1200" dirty="0"/>
              <a:t>()</a:t>
            </a:r>
          </a:p>
          <a:p>
            <a:r>
              <a:rPr lang="en-US" sz="1200" dirty="0"/>
              <a:t>results = </a:t>
            </a:r>
            <a:r>
              <a:rPr lang="en-US" sz="1200" dirty="0" err="1"/>
              <a:t>cross_val_score</a:t>
            </a:r>
            <a:r>
              <a:rPr lang="en-US" sz="1200" dirty="0"/>
              <a:t>(model, X, Y, cv=</a:t>
            </a:r>
            <a:r>
              <a:rPr lang="en-US" sz="1200" dirty="0" err="1"/>
              <a:t>kfold</a:t>
            </a:r>
            <a:r>
              <a:rPr lang="en-US" sz="1200" dirty="0"/>
              <a:t>)</a:t>
            </a:r>
          </a:p>
          <a:p>
            <a:r>
              <a:rPr lang="en-US" sz="1200" dirty="0"/>
              <a:t>print(results)</a:t>
            </a:r>
          </a:p>
          <a:p>
            <a:r>
              <a:rPr lang="en-US" sz="1200" dirty="0"/>
              <a:t>print("Accuracy: %.3f%% (%.3f%%)" % (</a:t>
            </a:r>
            <a:r>
              <a:rPr lang="en-US" sz="1200" dirty="0" err="1"/>
              <a:t>results.mean</a:t>
            </a:r>
            <a:r>
              <a:rPr lang="en-US" sz="1200" dirty="0"/>
              <a:t>()*100.0, </a:t>
            </a:r>
            <a:r>
              <a:rPr lang="en-US" sz="1200" dirty="0" err="1"/>
              <a:t>results.std</a:t>
            </a:r>
            <a:r>
              <a:rPr lang="en-US" sz="1200" dirty="0"/>
              <a:t>()*100.0))</a:t>
            </a:r>
          </a:p>
        </p:txBody>
      </p:sp>
      <p:graphicFrame>
        <p:nvGraphicFramePr>
          <p:cNvPr id="4" name="Object 3">
            <a:extLst>
              <a:ext uri="{FF2B5EF4-FFF2-40B4-BE49-F238E27FC236}">
                <a16:creationId xmlns:a16="http://schemas.microsoft.com/office/drawing/2014/main" id="{0445AF21-89C5-4A7E-8B74-BCE3A8F6313F}"/>
              </a:ext>
            </a:extLst>
          </p:cNvPr>
          <p:cNvGraphicFramePr>
            <a:graphicFrameLocks noChangeAspect="1"/>
          </p:cNvGraphicFramePr>
          <p:nvPr/>
        </p:nvGraphicFramePr>
        <p:xfrm>
          <a:off x="7394168" y="5513867"/>
          <a:ext cx="1014413" cy="419100"/>
        </p:xfrm>
        <a:graphic>
          <a:graphicData uri="http://schemas.openxmlformats.org/presentationml/2006/ole">
            <mc:AlternateContent xmlns:mc="http://schemas.openxmlformats.org/markup-compatibility/2006">
              <mc:Choice xmlns:v="urn:schemas-microsoft-com:vml" Requires="v">
                <p:oleObj spid="_x0000_s33799" name="Packager Shell Object" showAsIcon="1" r:id="rId3" imgW="1014120" imgH="419040" progId="Package">
                  <p:embed/>
                </p:oleObj>
              </mc:Choice>
              <mc:Fallback>
                <p:oleObj name="Packager Shell Object" showAsIcon="1" r:id="rId3" imgW="1014120" imgH="419040" progId="Package">
                  <p:embed/>
                  <p:pic>
                    <p:nvPicPr>
                      <p:cNvPr id="4" name="Object 3">
                        <a:extLst>
                          <a:ext uri="{FF2B5EF4-FFF2-40B4-BE49-F238E27FC236}">
                            <a16:creationId xmlns:a16="http://schemas.microsoft.com/office/drawing/2014/main" id="{0445AF21-89C5-4A7E-8B74-BCE3A8F6313F}"/>
                          </a:ext>
                        </a:extLst>
                      </p:cNvPr>
                      <p:cNvPicPr/>
                      <p:nvPr/>
                    </p:nvPicPr>
                    <p:blipFill>
                      <a:blip r:embed="rId4"/>
                      <a:stretch>
                        <a:fillRect/>
                      </a:stretch>
                    </p:blipFill>
                    <p:spPr>
                      <a:xfrm>
                        <a:off x="7394168" y="5513867"/>
                        <a:ext cx="1014413" cy="419100"/>
                      </a:xfrm>
                      <a:prstGeom prst="rect">
                        <a:avLst/>
                      </a:prstGeom>
                    </p:spPr>
                  </p:pic>
                </p:oleObj>
              </mc:Fallback>
            </mc:AlternateContent>
          </a:graphicData>
        </a:graphic>
      </p:graphicFrame>
    </p:spTree>
    <p:extLst>
      <p:ext uri="{BB962C8B-B14F-4D97-AF65-F5344CB8AC3E}">
        <p14:creationId xmlns:p14="http://schemas.microsoft.com/office/powerpoint/2010/main" val="541191356"/>
      </p:ext>
    </p:extLst>
  </p:cSld>
  <p:clrMapOvr>
    <a:masterClrMapping/>
  </p:clrMapOvr>
  <p:transition spd="med">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2" name="Chart 1">
                <a:extLst>
                  <a:ext uri="{FF2B5EF4-FFF2-40B4-BE49-F238E27FC236}">
                    <a16:creationId xmlns:a16="http://schemas.microsoft.com/office/drawing/2014/main" id="{1C0C43F3-F0C5-4B10-B898-F89D3EAAFE9F}"/>
                  </a:ext>
                </a:extLst>
              </p:cNvPr>
              <p:cNvGraphicFramePr/>
              <p:nvPr/>
            </p:nvGraphicFramePr>
            <p:xfrm>
              <a:off x="3657600" y="725648"/>
              <a:ext cx="45720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2" name="Chart 1">
                <a:extLst>
                  <a:ext uri="{FF2B5EF4-FFF2-40B4-BE49-F238E27FC236}">
                    <a16:creationId xmlns:a16="http://schemas.microsoft.com/office/drawing/2014/main" id="{1C0C43F3-F0C5-4B10-B898-F89D3EAAFE9F}"/>
                  </a:ext>
                </a:extLst>
              </p:cNvPr>
              <p:cNvPicPr>
                <a:picLocks noGrp="1" noRot="1" noChangeAspect="1" noMove="1" noResize="1" noEditPoints="1" noAdjustHandles="1" noChangeArrowheads="1" noChangeShapeType="1"/>
              </p:cNvPicPr>
              <p:nvPr/>
            </p:nvPicPr>
            <p:blipFill>
              <a:blip r:embed="rId3"/>
              <a:stretch>
                <a:fillRect/>
              </a:stretch>
            </p:blipFill>
            <p:spPr>
              <a:xfrm>
                <a:off x="3657600" y="725648"/>
                <a:ext cx="4572000" cy="2743200"/>
              </a:xfrm>
              <a:prstGeom prst="rect">
                <a:avLst/>
              </a:prstGeom>
            </p:spPr>
          </p:pic>
        </mc:Fallback>
      </mc:AlternateContent>
      <p:graphicFrame>
        <p:nvGraphicFramePr>
          <p:cNvPr id="4" name="Table 3">
            <a:extLst>
              <a:ext uri="{FF2B5EF4-FFF2-40B4-BE49-F238E27FC236}">
                <a16:creationId xmlns:a16="http://schemas.microsoft.com/office/drawing/2014/main" id="{8A43B651-C425-4CBC-9303-017487754C21}"/>
              </a:ext>
            </a:extLst>
          </p:cNvPr>
          <p:cNvGraphicFramePr>
            <a:graphicFrameLocks noGrp="1"/>
          </p:cNvGraphicFramePr>
          <p:nvPr/>
        </p:nvGraphicFramePr>
        <p:xfrm>
          <a:off x="914400" y="990600"/>
          <a:ext cx="1981200" cy="2345175"/>
        </p:xfrm>
        <a:graphic>
          <a:graphicData uri="http://schemas.openxmlformats.org/drawingml/2006/table">
            <a:tbl>
              <a:tblPr>
                <a:tableStyleId>{5C22544A-7EE6-4342-B048-85BDC9FD1C3A}</a:tableStyleId>
              </a:tblPr>
              <a:tblGrid>
                <a:gridCol w="1143000">
                  <a:extLst>
                    <a:ext uri="{9D8B030D-6E8A-4147-A177-3AD203B41FA5}">
                      <a16:colId xmlns:a16="http://schemas.microsoft.com/office/drawing/2014/main" val="1252229032"/>
                    </a:ext>
                  </a:extLst>
                </a:gridCol>
                <a:gridCol w="838200">
                  <a:extLst>
                    <a:ext uri="{9D8B030D-6E8A-4147-A177-3AD203B41FA5}">
                      <a16:colId xmlns:a16="http://schemas.microsoft.com/office/drawing/2014/main" val="573402380"/>
                    </a:ext>
                  </a:extLst>
                </a:gridCol>
              </a:tblGrid>
              <a:tr h="152400">
                <a:tc>
                  <a:txBody>
                    <a:bodyPr/>
                    <a:lstStyle/>
                    <a:p>
                      <a:pPr algn="l" fontAlgn="b"/>
                      <a:r>
                        <a:rPr lang="en-US" sz="1000" u="none" strike="noStrike" dirty="0">
                          <a:effectLst/>
                        </a:rPr>
                        <a:t>Mean</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0.770166667</a:t>
                      </a:r>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02772874"/>
                  </a:ext>
                </a:extLst>
              </a:tr>
              <a:tr h="114393">
                <a:tc>
                  <a:txBody>
                    <a:bodyPr/>
                    <a:lstStyle/>
                    <a:p>
                      <a:pPr algn="l" fontAlgn="b"/>
                      <a:r>
                        <a:rPr lang="en-US" sz="1000" u="none" strike="noStrike" dirty="0">
                          <a:effectLst/>
                        </a:rPr>
                        <a:t>Standard Error</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0.015172553</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88405955"/>
                  </a:ext>
                </a:extLst>
              </a:tr>
              <a:tr h="152400">
                <a:tc>
                  <a:txBody>
                    <a:bodyPr/>
                    <a:lstStyle/>
                    <a:p>
                      <a:pPr algn="l" fontAlgn="b"/>
                      <a:r>
                        <a:rPr lang="en-US" sz="1000" u="none" strike="noStrike">
                          <a:effectLst/>
                        </a:rPr>
                        <a:t>Median</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0.8</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568090276"/>
                  </a:ext>
                </a:extLst>
              </a:tr>
              <a:tr h="114393">
                <a:tc>
                  <a:txBody>
                    <a:bodyPr/>
                    <a:lstStyle/>
                    <a:p>
                      <a:pPr algn="l" fontAlgn="b"/>
                      <a:r>
                        <a:rPr lang="en-US" sz="1000" u="none" strike="noStrike">
                          <a:effectLst/>
                        </a:rPr>
                        <a:t>Mode</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0.8</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233438691"/>
                  </a:ext>
                </a:extLst>
              </a:tr>
              <a:tr h="152586">
                <a:tc>
                  <a:txBody>
                    <a:bodyPr/>
                    <a:lstStyle/>
                    <a:p>
                      <a:pPr algn="l" fontAlgn="b"/>
                      <a:r>
                        <a:rPr lang="en-US" sz="1000" u="none" strike="noStrike" dirty="0">
                          <a:effectLst/>
                        </a:rPr>
                        <a:t>Standard Deviation</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0.107286148</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82914515"/>
                  </a:ext>
                </a:extLst>
              </a:tr>
              <a:tr h="152400">
                <a:tc>
                  <a:txBody>
                    <a:bodyPr/>
                    <a:lstStyle/>
                    <a:p>
                      <a:pPr algn="l" fontAlgn="b"/>
                      <a:r>
                        <a:rPr lang="en-US" sz="1000" u="none" strike="noStrike">
                          <a:effectLst/>
                        </a:rPr>
                        <a:t>Sample Variance</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0.011510317</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489850879"/>
                  </a:ext>
                </a:extLst>
              </a:tr>
              <a:tr h="76014">
                <a:tc>
                  <a:txBody>
                    <a:bodyPr/>
                    <a:lstStyle/>
                    <a:p>
                      <a:pPr algn="l" fontAlgn="b"/>
                      <a:r>
                        <a:rPr lang="en-US" sz="1000" u="none" strike="noStrike">
                          <a:effectLst/>
                        </a:rPr>
                        <a:t>Kurtosis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0.2246995</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46868135"/>
                  </a:ext>
                </a:extLst>
              </a:tr>
              <a:tr h="76014">
                <a:tc>
                  <a:txBody>
                    <a:bodyPr/>
                    <a:lstStyle/>
                    <a:p>
                      <a:pPr algn="l" fontAlgn="b"/>
                      <a:r>
                        <a:rPr lang="en-US" sz="1000" u="none" strike="noStrike">
                          <a:effectLst/>
                        </a:rPr>
                        <a:t>Skewness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-0.267638887</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92731522"/>
                  </a:ext>
                </a:extLst>
              </a:tr>
              <a:tr h="152400">
                <a:tc>
                  <a:txBody>
                    <a:bodyPr/>
                    <a:lstStyle/>
                    <a:p>
                      <a:pPr algn="l" fontAlgn="b"/>
                      <a:r>
                        <a:rPr lang="en-US" sz="1000" u="none" strike="noStrike">
                          <a:effectLst/>
                        </a:rPr>
                        <a:t>Range</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0.5</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78803150"/>
                  </a:ext>
                </a:extLst>
              </a:tr>
              <a:tr h="181073">
                <a:tc>
                  <a:txBody>
                    <a:bodyPr/>
                    <a:lstStyle/>
                    <a:p>
                      <a:pPr algn="l" fontAlgn="b"/>
                      <a:r>
                        <a:rPr lang="en-US" sz="1000" u="none" strike="noStrike">
                          <a:effectLst/>
                        </a:rPr>
                        <a:t>Minimum</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0.5</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36917199"/>
                  </a:ext>
                </a:extLst>
              </a:tr>
              <a:tr h="152400">
                <a:tc>
                  <a:txBody>
                    <a:bodyPr/>
                    <a:lstStyle/>
                    <a:p>
                      <a:pPr algn="l" fontAlgn="b"/>
                      <a:r>
                        <a:rPr lang="en-US" sz="1000" u="none" strike="noStrike">
                          <a:effectLst/>
                        </a:rPr>
                        <a:t>Maximum</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675817606"/>
                  </a:ext>
                </a:extLst>
              </a:tr>
              <a:tr h="47341">
                <a:tc>
                  <a:txBody>
                    <a:bodyPr/>
                    <a:lstStyle/>
                    <a:p>
                      <a:pPr algn="l" fontAlgn="b"/>
                      <a:r>
                        <a:rPr lang="en-US" sz="1000" u="none" strike="noStrike">
                          <a:effectLst/>
                        </a:rPr>
                        <a:t>Sum</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38.50833335</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33661825"/>
                  </a:ext>
                </a:extLst>
              </a:tr>
              <a:tr h="85534">
                <a:tc>
                  <a:txBody>
                    <a:bodyPr/>
                    <a:lstStyle/>
                    <a:p>
                      <a:pPr algn="l" fontAlgn="b"/>
                      <a:r>
                        <a:rPr lang="en-US" sz="1000" u="none" strike="noStrike">
                          <a:effectLst/>
                        </a:rPr>
                        <a:t>Count</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50</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901284245"/>
                  </a:ext>
                </a:extLst>
              </a:tr>
              <a:tr h="335116">
                <a:tc>
                  <a:txBody>
                    <a:bodyPr/>
                    <a:lstStyle/>
                    <a:p>
                      <a:pPr algn="l" fontAlgn="b"/>
                      <a:r>
                        <a:rPr lang="en-US" sz="1000" u="none" strike="noStrike" dirty="0">
                          <a:effectLst/>
                        </a:rPr>
                        <a:t>Confidence Level(95.0%)</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0.030490386</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79672333"/>
                  </a:ext>
                </a:extLst>
              </a:tr>
            </a:tbl>
          </a:graphicData>
        </a:graphic>
      </p:graphicFrame>
      <p:sp>
        <p:nvSpPr>
          <p:cNvPr id="5" name="TextBox 4">
            <a:extLst>
              <a:ext uri="{FF2B5EF4-FFF2-40B4-BE49-F238E27FC236}">
                <a16:creationId xmlns:a16="http://schemas.microsoft.com/office/drawing/2014/main" id="{7DFA9D58-92E6-461B-AEF5-CCE2CE413496}"/>
              </a:ext>
            </a:extLst>
          </p:cNvPr>
          <p:cNvSpPr txBox="1"/>
          <p:nvPr/>
        </p:nvSpPr>
        <p:spPr>
          <a:xfrm>
            <a:off x="990600" y="4038600"/>
            <a:ext cx="7391400" cy="738664"/>
          </a:xfrm>
          <a:prstGeom prst="rect">
            <a:avLst/>
          </a:prstGeom>
          <a:noFill/>
        </p:spPr>
        <p:txBody>
          <a:bodyPr wrap="square" rtlCol="0">
            <a:spAutoFit/>
          </a:bodyPr>
          <a:lstStyle/>
          <a:p>
            <a:pPr marL="342900" indent="-342900">
              <a:buFont typeface="+mj-lt"/>
              <a:buAutoNum type="arabicPeriod"/>
            </a:pPr>
            <a:r>
              <a:rPr lang="en-US" sz="1400" dirty="0"/>
              <a:t>Distribution of the scores on 50 iterations</a:t>
            </a:r>
          </a:p>
          <a:p>
            <a:pPr marL="342900" indent="-342900">
              <a:buFont typeface="+mj-lt"/>
              <a:buAutoNum type="arabicPeriod"/>
            </a:pPr>
            <a:r>
              <a:rPr lang="en-US" sz="1400" dirty="0"/>
              <a:t>Model accuracy is likely to be in 0.77 – 0.03  to  0.77 + 0.03  i.e. 0.74 – 0.80 at 95% confidence level </a:t>
            </a:r>
          </a:p>
        </p:txBody>
      </p:sp>
    </p:spTree>
    <p:extLst>
      <p:ext uri="{BB962C8B-B14F-4D97-AF65-F5344CB8AC3E}">
        <p14:creationId xmlns:p14="http://schemas.microsoft.com/office/powerpoint/2010/main" val="3363208579"/>
      </p:ext>
    </p:extLst>
  </p:cSld>
  <p:clrMapOvr>
    <a:masterClrMapping/>
  </p:clrMapOvr>
  <p:transition spd="med">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990600"/>
            <a:ext cx="7924800" cy="4862870"/>
          </a:xfrm>
          <a:prstGeom prst="rect">
            <a:avLst/>
          </a:prstGeom>
          <a:noFill/>
        </p:spPr>
        <p:txBody>
          <a:bodyPr wrap="square" rtlCol="0">
            <a:spAutoFit/>
          </a:bodyPr>
          <a:lstStyle/>
          <a:p>
            <a:pPr marL="342900" indent="-342900"/>
            <a:r>
              <a:rPr lang="en-IN" sz="2400" dirty="0"/>
              <a:t>Leave One Out Cross validation (LOOCV) procedure</a:t>
            </a:r>
          </a:p>
          <a:p>
            <a:pPr marL="342900" indent="-342900">
              <a:buFont typeface="+mj-lt"/>
              <a:buAutoNum type="alphaLcPeriod"/>
            </a:pPr>
            <a:endParaRPr lang="en-IN" dirty="0"/>
          </a:p>
          <a:p>
            <a:pPr marL="342900" indent="-342900">
              <a:buFont typeface="+mj-lt"/>
              <a:buAutoNum type="arabicPeriod"/>
            </a:pPr>
            <a:r>
              <a:rPr lang="en-US" dirty="0"/>
              <a:t>In this method, a single observation (x1, y1) is used for the validation set and the remaining (x2,y2)…. (</a:t>
            </a:r>
            <a:r>
              <a:rPr lang="en-US" dirty="0" err="1"/>
              <a:t>xn</a:t>
            </a:r>
            <a:r>
              <a:rPr lang="en-US" dirty="0"/>
              <a:t>, </a:t>
            </a:r>
            <a:r>
              <a:rPr lang="en-US" dirty="0" err="1"/>
              <a:t>yn</a:t>
            </a:r>
            <a:r>
              <a:rPr lang="en-US" dirty="0"/>
              <a:t>) make up the training set</a:t>
            </a:r>
          </a:p>
          <a:p>
            <a:pPr marL="342900" indent="-342900">
              <a:buFont typeface="+mj-lt"/>
              <a:buAutoNum type="arabicPeriod"/>
            </a:pPr>
            <a:endParaRPr lang="en-US" dirty="0"/>
          </a:p>
          <a:p>
            <a:pPr marL="342900" indent="-342900">
              <a:buFont typeface="+mj-lt"/>
              <a:buAutoNum type="arabicPeriod"/>
            </a:pPr>
            <a:r>
              <a:rPr lang="en-US" dirty="0"/>
              <a:t>The statistical model is fit on the n-1 training examples</a:t>
            </a:r>
          </a:p>
          <a:p>
            <a:pPr marL="342900" indent="-342900">
              <a:buFont typeface="+mj-lt"/>
              <a:buAutoNum type="arabicPeriod"/>
            </a:pPr>
            <a:endParaRPr lang="en-US" dirty="0"/>
          </a:p>
          <a:p>
            <a:pPr marL="342900" indent="-342900">
              <a:buFont typeface="+mj-lt"/>
              <a:buAutoNum type="arabicPeriod"/>
            </a:pPr>
            <a:r>
              <a:rPr lang="en-US" dirty="0"/>
              <a:t>The statistical model prediction </a:t>
            </a:r>
            <a:r>
              <a:rPr lang="en-US" dirty="0" err="1"/>
              <a:t>yhat</a:t>
            </a:r>
            <a:r>
              <a:rPr lang="en-US" dirty="0"/>
              <a:t> is made for the excluded observation using x1. </a:t>
            </a:r>
          </a:p>
          <a:p>
            <a:pPr marL="342900" indent="-342900">
              <a:buFont typeface="+mj-lt"/>
              <a:buAutoNum type="arabicPeriod"/>
            </a:pPr>
            <a:endParaRPr lang="en-US" dirty="0"/>
          </a:p>
          <a:p>
            <a:pPr marL="342900" indent="-342900">
              <a:buFont typeface="+mj-lt"/>
              <a:buAutoNum type="arabicPeriod"/>
            </a:pPr>
            <a:r>
              <a:rPr lang="en-US" dirty="0"/>
              <a:t>MSE1 =  (</a:t>
            </a:r>
            <a:r>
              <a:rPr lang="en-US" dirty="0" err="1"/>
              <a:t>yhat</a:t>
            </a:r>
            <a:r>
              <a:rPr lang="en-US" dirty="0"/>
              <a:t> – y)^2 for the excluded point</a:t>
            </a:r>
          </a:p>
          <a:p>
            <a:pPr marL="342900" indent="-342900">
              <a:buFont typeface="+mj-lt"/>
              <a:buAutoNum type="arabicPeriod"/>
            </a:pPr>
            <a:endParaRPr lang="en-US" dirty="0"/>
          </a:p>
          <a:p>
            <a:pPr marL="342900" indent="-342900">
              <a:buFont typeface="+mj-lt"/>
              <a:buAutoNum type="arabicPeriod"/>
            </a:pPr>
            <a:r>
              <a:rPr lang="en-US" dirty="0"/>
              <a:t>The MSE is unbiased but is poor estimate because it is highly variable</a:t>
            </a:r>
          </a:p>
          <a:p>
            <a:pPr marL="342900" indent="-342900">
              <a:buFont typeface="+mj-lt"/>
              <a:buAutoNum type="arabicPeriod"/>
            </a:pPr>
            <a:endParaRPr lang="en-US" dirty="0"/>
          </a:p>
          <a:p>
            <a:pPr marL="342900" indent="-342900">
              <a:buFont typeface="+mj-lt"/>
              <a:buAutoNum type="arabicPeriod"/>
            </a:pPr>
            <a:r>
              <a:rPr lang="en-US" dirty="0"/>
              <a:t>We can repeat this by keeping every data point for test one at a time and using rest for training</a:t>
            </a:r>
          </a:p>
          <a:p>
            <a:pPr marL="342900" indent="-342900"/>
            <a:endParaRPr lang="en-IN" sz="1600" dirty="0"/>
          </a:p>
        </p:txBody>
      </p:sp>
    </p:spTree>
    <p:extLst>
      <p:ext uri="{BB962C8B-B14F-4D97-AF65-F5344CB8AC3E}">
        <p14:creationId xmlns:p14="http://schemas.microsoft.com/office/powerpoint/2010/main" val="2522842828"/>
      </p:ext>
    </p:extLst>
  </p:cSld>
  <p:clrMapOvr>
    <a:masterClrMapping/>
  </p:clrMapOvr>
  <p:transition spd="med">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990600"/>
            <a:ext cx="7924800" cy="2923877"/>
          </a:xfrm>
          <a:prstGeom prst="rect">
            <a:avLst/>
          </a:prstGeom>
          <a:noFill/>
        </p:spPr>
        <p:txBody>
          <a:bodyPr wrap="square" rtlCol="0">
            <a:spAutoFit/>
          </a:bodyPr>
          <a:lstStyle/>
          <a:p>
            <a:pPr marL="342900" indent="-342900"/>
            <a:r>
              <a:rPr lang="en-IN" sz="2400" dirty="0"/>
              <a:t>Leave One Out Cross validation (LOOCV) procedure</a:t>
            </a:r>
          </a:p>
          <a:p>
            <a:pPr marL="342900" indent="-342900">
              <a:buFont typeface="+mj-lt"/>
              <a:buAutoNum type="alphaLcPeriod"/>
            </a:pPr>
            <a:endParaRPr lang="en-IN" dirty="0"/>
          </a:p>
          <a:p>
            <a:pPr marL="342900" indent="-342900">
              <a:buFont typeface="+mj-lt"/>
              <a:buAutoNum type="arabicPeriod" startAt="7"/>
            </a:pPr>
            <a:r>
              <a:rPr lang="en-US" dirty="0"/>
              <a:t>Repeating this approach n times we get MSE1, MSE2,…. </a:t>
            </a:r>
            <a:r>
              <a:rPr lang="en-US" dirty="0" err="1"/>
              <a:t>MSEn</a:t>
            </a:r>
            <a:endParaRPr lang="en-US" dirty="0"/>
          </a:p>
          <a:p>
            <a:pPr marL="342900" indent="-342900">
              <a:buFont typeface="+mj-lt"/>
              <a:buAutoNum type="arabicPeriod" startAt="7"/>
            </a:pPr>
            <a:endParaRPr lang="en-US" dirty="0"/>
          </a:p>
          <a:p>
            <a:pPr marL="342900" indent="-342900">
              <a:buFont typeface="+mj-lt"/>
              <a:buAutoNum type="arabicPeriod" startAt="7"/>
            </a:pPr>
            <a:r>
              <a:rPr lang="en-US" dirty="0"/>
              <a:t>CV(n) =  sum(</a:t>
            </a:r>
            <a:r>
              <a:rPr lang="en-US" dirty="0" err="1"/>
              <a:t>MSEi</a:t>
            </a:r>
            <a:r>
              <a:rPr lang="en-US" dirty="0"/>
              <a:t>) for </a:t>
            </a:r>
            <a:r>
              <a:rPr lang="en-US" dirty="0" err="1"/>
              <a:t>i</a:t>
            </a:r>
            <a:r>
              <a:rPr lang="en-US" dirty="0"/>
              <a:t>=1 to n / n</a:t>
            </a:r>
          </a:p>
          <a:p>
            <a:pPr marL="342900" indent="-342900">
              <a:buFont typeface="+mj-lt"/>
              <a:buAutoNum type="arabicPeriod" startAt="7"/>
            </a:pPr>
            <a:endParaRPr lang="en-US" dirty="0"/>
          </a:p>
          <a:p>
            <a:pPr marL="342900" indent="-342900">
              <a:buFont typeface="+mj-lt"/>
              <a:buAutoNum type="arabicPeriod" startAt="7"/>
            </a:pPr>
            <a:r>
              <a:rPr lang="en-US" dirty="0"/>
              <a:t>LOOCV is a special case of </a:t>
            </a:r>
            <a:r>
              <a:rPr lang="en-US" dirty="0" err="1"/>
              <a:t>Kfold</a:t>
            </a:r>
            <a:r>
              <a:rPr lang="en-US" dirty="0"/>
              <a:t> validation with K = n</a:t>
            </a:r>
          </a:p>
          <a:p>
            <a:pPr marL="342900" indent="-342900">
              <a:buFont typeface="+mj-lt"/>
              <a:buAutoNum type="arabicPeriod" startAt="7"/>
            </a:pPr>
            <a:endParaRPr lang="en-US" dirty="0"/>
          </a:p>
          <a:p>
            <a:pPr marL="342900" indent="-342900">
              <a:buFont typeface="+mj-lt"/>
              <a:buAutoNum type="arabicPeriod" startAt="7"/>
            </a:pPr>
            <a:endParaRPr lang="en-US" dirty="0"/>
          </a:p>
          <a:p>
            <a:pPr marL="342900" indent="-342900"/>
            <a:endParaRPr lang="en-IN" sz="1600" dirty="0"/>
          </a:p>
        </p:txBody>
      </p:sp>
      <p:sp>
        <p:nvSpPr>
          <p:cNvPr id="2" name="TextBox 1">
            <a:extLst>
              <a:ext uri="{FF2B5EF4-FFF2-40B4-BE49-F238E27FC236}">
                <a16:creationId xmlns:a16="http://schemas.microsoft.com/office/drawing/2014/main" id="{8794EF8D-3ECF-4A08-A050-BAC02351081F}"/>
              </a:ext>
            </a:extLst>
          </p:cNvPr>
          <p:cNvSpPr txBox="1"/>
          <p:nvPr/>
        </p:nvSpPr>
        <p:spPr>
          <a:xfrm>
            <a:off x="381000" y="3233909"/>
            <a:ext cx="6781800" cy="1938992"/>
          </a:xfrm>
          <a:prstGeom prst="rect">
            <a:avLst/>
          </a:prstGeom>
          <a:noFill/>
        </p:spPr>
        <p:txBody>
          <a:bodyPr wrap="square" rtlCol="0">
            <a:spAutoFit/>
          </a:bodyPr>
          <a:lstStyle/>
          <a:p>
            <a:r>
              <a:rPr lang="en-US" sz="1200" dirty="0"/>
              <a:t># </a:t>
            </a:r>
            <a:r>
              <a:rPr lang="en-US" sz="1200" dirty="0" err="1"/>
              <a:t>scikit</a:t>
            </a:r>
            <a:r>
              <a:rPr lang="en-US" sz="1200" dirty="0"/>
              <a:t>-learn k-fold cross-validation</a:t>
            </a:r>
          </a:p>
          <a:p>
            <a:r>
              <a:rPr lang="en-US" sz="1200" dirty="0"/>
              <a:t>from </a:t>
            </a:r>
            <a:r>
              <a:rPr lang="en-US" sz="1200" dirty="0" err="1"/>
              <a:t>numpy</a:t>
            </a:r>
            <a:r>
              <a:rPr lang="en-US" sz="1200" dirty="0"/>
              <a:t> import array</a:t>
            </a:r>
          </a:p>
          <a:p>
            <a:r>
              <a:rPr lang="en-US" sz="1200" dirty="0"/>
              <a:t>from </a:t>
            </a:r>
            <a:r>
              <a:rPr lang="en-US" sz="1200" dirty="0" err="1"/>
              <a:t>sklearn.model_selection</a:t>
            </a:r>
            <a:r>
              <a:rPr lang="en-US" sz="1200" dirty="0"/>
              <a:t> import </a:t>
            </a:r>
            <a:r>
              <a:rPr lang="en-US" sz="1200" dirty="0" err="1"/>
              <a:t>LeaveOneOut</a:t>
            </a:r>
            <a:endParaRPr lang="en-US" sz="1200" dirty="0"/>
          </a:p>
          <a:p>
            <a:r>
              <a:rPr lang="en-US" sz="1200" dirty="0"/>
              <a:t># data sample</a:t>
            </a:r>
          </a:p>
          <a:p>
            <a:r>
              <a:rPr lang="en-US" sz="1200" dirty="0"/>
              <a:t>data = array([10,20,30,40,50,60,70,80,90,100])</a:t>
            </a:r>
          </a:p>
          <a:p>
            <a:r>
              <a:rPr lang="en-US" sz="1200" dirty="0"/>
              <a:t># prepare cross validation</a:t>
            </a:r>
          </a:p>
          <a:p>
            <a:r>
              <a:rPr lang="en-US" sz="1200" dirty="0" err="1"/>
              <a:t>loocv</a:t>
            </a:r>
            <a:r>
              <a:rPr lang="en-US" sz="1200" dirty="0"/>
              <a:t> = </a:t>
            </a:r>
            <a:r>
              <a:rPr lang="en-US" sz="1200" dirty="0" err="1"/>
              <a:t>LeaveOneOut</a:t>
            </a:r>
            <a:r>
              <a:rPr lang="en-US" sz="1200" dirty="0"/>
              <a:t>()</a:t>
            </a:r>
          </a:p>
          <a:p>
            <a:r>
              <a:rPr lang="en-US" sz="1200" dirty="0"/>
              <a:t># enumerate splits</a:t>
            </a:r>
          </a:p>
          <a:p>
            <a:r>
              <a:rPr lang="en-US" sz="1200" dirty="0"/>
              <a:t>for train, test in </a:t>
            </a:r>
            <a:r>
              <a:rPr lang="en-US" sz="1200" dirty="0" err="1"/>
              <a:t>loocv.split</a:t>
            </a:r>
            <a:r>
              <a:rPr lang="en-US" sz="1200" dirty="0"/>
              <a:t>(data):</a:t>
            </a:r>
          </a:p>
          <a:p>
            <a:r>
              <a:rPr lang="en-US" sz="1200" dirty="0"/>
              <a:t>	print('train: %s, test: %s' % (data[train], data[test]))</a:t>
            </a:r>
          </a:p>
        </p:txBody>
      </p:sp>
      <p:sp>
        <p:nvSpPr>
          <p:cNvPr id="3" name="TextBox 2">
            <a:extLst>
              <a:ext uri="{FF2B5EF4-FFF2-40B4-BE49-F238E27FC236}">
                <a16:creationId xmlns:a16="http://schemas.microsoft.com/office/drawing/2014/main" id="{E90DDC48-0F28-4117-9245-8E74A9BA5FC3}"/>
              </a:ext>
            </a:extLst>
          </p:cNvPr>
          <p:cNvSpPr txBox="1"/>
          <p:nvPr/>
        </p:nvSpPr>
        <p:spPr>
          <a:xfrm>
            <a:off x="5638800" y="4572000"/>
            <a:ext cx="3048000" cy="1908215"/>
          </a:xfrm>
          <a:prstGeom prst="rect">
            <a:avLst/>
          </a:prstGeom>
          <a:noFill/>
        </p:spPr>
        <p:txBody>
          <a:bodyPr wrap="square" rtlCol="0">
            <a:spAutoFit/>
          </a:bodyPr>
          <a:lstStyle/>
          <a:p>
            <a:r>
              <a:rPr lang="en-US" sz="1000" dirty="0"/>
              <a:t>train: [ 20 30 40 50 60 70 80 90 100], test: [10] </a:t>
            </a:r>
          </a:p>
          <a:p>
            <a:r>
              <a:rPr lang="en-US" sz="1000" dirty="0"/>
              <a:t>train: [ 10 30 40 50 60 70 80 90 100], test: [20] </a:t>
            </a:r>
          </a:p>
          <a:p>
            <a:r>
              <a:rPr lang="en-US" sz="1000" dirty="0"/>
              <a:t>train: [ 10 20 40 50 60 70 80 90 100], test: [30] </a:t>
            </a:r>
          </a:p>
          <a:p>
            <a:r>
              <a:rPr lang="en-US" sz="1000" dirty="0"/>
              <a:t>train: [ 10 20 30 50 60 70 80 90 100], test: [40] </a:t>
            </a:r>
          </a:p>
          <a:p>
            <a:r>
              <a:rPr lang="en-US" sz="1000" dirty="0"/>
              <a:t>train: [ 10 20 30 40 60 70 80 90 100], test: [50] </a:t>
            </a:r>
          </a:p>
          <a:p>
            <a:r>
              <a:rPr lang="en-US" sz="1000" dirty="0"/>
              <a:t>train: [ 10 20 30 40 50 70 80 90 100], test: [60] </a:t>
            </a:r>
          </a:p>
          <a:p>
            <a:r>
              <a:rPr lang="en-US" sz="1000" dirty="0"/>
              <a:t>train: [ 10 20 30 40 50 60 80 90 100], test: [70] </a:t>
            </a:r>
          </a:p>
          <a:p>
            <a:r>
              <a:rPr lang="en-US" sz="1000" dirty="0"/>
              <a:t>train: [ 10 20 30 40 50 60 70 90 100], test: [80] </a:t>
            </a:r>
          </a:p>
          <a:p>
            <a:r>
              <a:rPr lang="en-US" sz="1000" dirty="0"/>
              <a:t>train: [ 10 20 30 40 50 60 70 80 100], test: [90] </a:t>
            </a:r>
          </a:p>
          <a:p>
            <a:r>
              <a:rPr lang="en-US" sz="1000" dirty="0"/>
              <a:t>train: [10 20 30 40 50 60 70 80 90], test: [100]</a:t>
            </a:r>
          </a:p>
          <a:p>
            <a:endParaRPr lang="en-US" dirty="0">
              <a:solidFill>
                <a:schemeClr val="tx1">
                  <a:lumMod val="50000"/>
                  <a:lumOff val="50000"/>
                </a:schemeClr>
              </a:solidFill>
            </a:endParaRPr>
          </a:p>
        </p:txBody>
      </p:sp>
    </p:spTree>
    <p:extLst>
      <p:ext uri="{BB962C8B-B14F-4D97-AF65-F5344CB8AC3E}">
        <p14:creationId xmlns:p14="http://schemas.microsoft.com/office/powerpoint/2010/main" val="168299330"/>
      </p:ext>
    </p:extLst>
  </p:cSld>
  <p:clrMapOvr>
    <a:masterClrMapping/>
  </p:clrMapOvr>
  <p:transition spd="med">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1299150"/>
            <a:ext cx="8458200" cy="4339650"/>
          </a:xfrm>
          <a:prstGeom prst="rect">
            <a:avLst/>
          </a:prstGeom>
          <a:noFill/>
        </p:spPr>
        <p:txBody>
          <a:bodyPr wrap="square" rtlCol="0">
            <a:spAutoFit/>
          </a:bodyPr>
          <a:lstStyle/>
          <a:p>
            <a:pPr marL="342900" indent="-342900"/>
            <a:r>
              <a:rPr lang="en-IN" sz="1200" dirty="0"/>
              <a:t>from pandas import </a:t>
            </a:r>
            <a:r>
              <a:rPr lang="en-IN" sz="1200" dirty="0" err="1"/>
              <a:t>read_csv</a:t>
            </a:r>
            <a:endParaRPr lang="en-IN" sz="1200" dirty="0"/>
          </a:p>
          <a:p>
            <a:pPr marL="342900" indent="-342900"/>
            <a:r>
              <a:rPr lang="en-IN" sz="1200" dirty="0"/>
              <a:t>from </a:t>
            </a:r>
            <a:r>
              <a:rPr lang="en-IN" sz="1200" dirty="0" err="1"/>
              <a:t>sklearn.model_selection</a:t>
            </a:r>
            <a:r>
              <a:rPr lang="en-IN" sz="1200" dirty="0"/>
              <a:t> import </a:t>
            </a:r>
            <a:r>
              <a:rPr lang="en-IN" sz="1200" dirty="0" err="1"/>
              <a:t>train_test_split</a:t>
            </a:r>
            <a:endParaRPr lang="en-IN" sz="1200" dirty="0"/>
          </a:p>
          <a:p>
            <a:pPr marL="342900" indent="-342900"/>
            <a:r>
              <a:rPr lang="en-IN" sz="1200" dirty="0"/>
              <a:t>from </a:t>
            </a:r>
            <a:r>
              <a:rPr lang="en-IN" sz="1200" dirty="0" err="1"/>
              <a:t>sklearn.linear_model</a:t>
            </a:r>
            <a:r>
              <a:rPr lang="en-IN" sz="1200" dirty="0"/>
              <a:t> import </a:t>
            </a:r>
            <a:r>
              <a:rPr lang="en-IN" sz="1200" dirty="0" err="1"/>
              <a:t>LogisticRegression</a:t>
            </a:r>
            <a:endParaRPr lang="en-IN" sz="1200" dirty="0"/>
          </a:p>
          <a:p>
            <a:pPr marL="342900" indent="-342900"/>
            <a:r>
              <a:rPr lang="en-IN" sz="1200" dirty="0"/>
              <a:t>from </a:t>
            </a:r>
            <a:r>
              <a:rPr lang="en-IN" sz="1200" dirty="0" err="1"/>
              <a:t>sklearn.model_selection</a:t>
            </a:r>
            <a:r>
              <a:rPr lang="en-IN" sz="1200" dirty="0"/>
              <a:t> import </a:t>
            </a:r>
            <a:r>
              <a:rPr lang="en-IN" sz="1200" dirty="0" err="1"/>
              <a:t>LeaveOneOut</a:t>
            </a:r>
            <a:endParaRPr lang="en-IN" sz="1200" dirty="0"/>
          </a:p>
          <a:p>
            <a:pPr marL="342900" indent="-342900"/>
            <a:r>
              <a:rPr lang="en-IN" sz="1200" dirty="0"/>
              <a:t>from </a:t>
            </a:r>
            <a:r>
              <a:rPr lang="en-IN" sz="1200" dirty="0" err="1"/>
              <a:t>sklearn.model_selection</a:t>
            </a:r>
            <a:r>
              <a:rPr lang="en-IN" sz="1200" dirty="0"/>
              <a:t> import </a:t>
            </a:r>
            <a:r>
              <a:rPr lang="en-IN" sz="1200" dirty="0" err="1"/>
              <a:t>cross_val_score</a:t>
            </a:r>
            <a:endParaRPr lang="en-IN" sz="1200" dirty="0"/>
          </a:p>
          <a:p>
            <a:pPr marL="342900" indent="-342900"/>
            <a:r>
              <a:rPr lang="en-IN" sz="1200" dirty="0"/>
              <a:t>import </a:t>
            </a:r>
            <a:r>
              <a:rPr lang="en-IN" sz="1200" dirty="0" err="1"/>
              <a:t>numpy</a:t>
            </a:r>
            <a:r>
              <a:rPr lang="en-IN" sz="1200" dirty="0"/>
              <a:t> as np</a:t>
            </a:r>
          </a:p>
          <a:p>
            <a:pPr marL="342900" indent="-342900"/>
            <a:endParaRPr lang="en-IN" sz="1200" dirty="0"/>
          </a:p>
          <a:p>
            <a:pPr marL="342900" indent="-342900"/>
            <a:r>
              <a:rPr lang="en-IN" sz="1200" dirty="0"/>
              <a:t># prepare cross validation</a:t>
            </a:r>
          </a:p>
          <a:p>
            <a:pPr marL="342900" indent="-342900"/>
            <a:r>
              <a:rPr lang="en-IN" sz="1200" dirty="0" err="1"/>
              <a:t>loocv</a:t>
            </a:r>
            <a:r>
              <a:rPr lang="en-IN" sz="1200" dirty="0"/>
              <a:t> = </a:t>
            </a:r>
            <a:r>
              <a:rPr lang="en-IN" sz="1200" dirty="0" err="1"/>
              <a:t>LeaveOneOut</a:t>
            </a:r>
            <a:r>
              <a:rPr lang="en-IN" sz="1200" dirty="0"/>
              <a:t>()</a:t>
            </a:r>
          </a:p>
          <a:p>
            <a:pPr marL="342900" indent="-342900"/>
            <a:r>
              <a:rPr lang="en-IN" sz="1200" dirty="0"/>
              <a:t>model = </a:t>
            </a:r>
            <a:r>
              <a:rPr lang="en-IN" sz="1200" dirty="0" err="1"/>
              <a:t>LogisticRegression</a:t>
            </a:r>
            <a:r>
              <a:rPr lang="en-IN" sz="1200" dirty="0"/>
              <a:t>()</a:t>
            </a:r>
          </a:p>
          <a:p>
            <a:pPr marL="342900" indent="-342900"/>
            <a:r>
              <a:rPr lang="en-IN" sz="1200" dirty="0"/>
              <a:t>    </a:t>
            </a:r>
          </a:p>
          <a:p>
            <a:pPr marL="342900" indent="-342900"/>
            <a:r>
              <a:rPr lang="en-IN" sz="1200" dirty="0"/>
              <a:t>    </a:t>
            </a:r>
          </a:p>
          <a:p>
            <a:pPr marL="342900" indent="-342900"/>
            <a:r>
              <a:rPr lang="en-IN" sz="1200" dirty="0"/>
              <a:t>filename = 'pima-</a:t>
            </a:r>
            <a:r>
              <a:rPr lang="en-IN" sz="1200" dirty="0" err="1"/>
              <a:t>indians</a:t>
            </a:r>
            <a:r>
              <a:rPr lang="en-IN" sz="1200" dirty="0"/>
              <a:t>-</a:t>
            </a:r>
            <a:r>
              <a:rPr lang="en-IN" sz="1200" dirty="0" err="1"/>
              <a:t>diabetes.data</a:t>
            </a:r>
            <a:r>
              <a:rPr lang="en-IN" sz="1200" dirty="0"/>
              <a:t>'</a:t>
            </a:r>
          </a:p>
          <a:p>
            <a:pPr marL="342900" indent="-342900"/>
            <a:r>
              <a:rPr lang="en-IN" sz="1200" dirty="0"/>
              <a:t>names = ['</a:t>
            </a:r>
            <a:r>
              <a:rPr lang="en-IN" sz="1200" dirty="0" err="1"/>
              <a:t>preg</a:t>
            </a:r>
            <a:r>
              <a:rPr lang="en-IN" sz="1200" dirty="0"/>
              <a:t>', '</a:t>
            </a:r>
            <a:r>
              <a:rPr lang="en-IN" sz="1200" dirty="0" err="1"/>
              <a:t>plas</a:t>
            </a:r>
            <a:r>
              <a:rPr lang="en-IN" sz="1200" dirty="0"/>
              <a:t>', '</a:t>
            </a:r>
            <a:r>
              <a:rPr lang="en-IN" sz="1200" dirty="0" err="1"/>
              <a:t>pres</a:t>
            </a:r>
            <a:r>
              <a:rPr lang="en-IN" sz="1200" dirty="0"/>
              <a:t>', 'skin', 'test', 'mass', '</a:t>
            </a:r>
            <a:r>
              <a:rPr lang="en-IN" sz="1200" dirty="0" err="1"/>
              <a:t>pedi</a:t>
            </a:r>
            <a:r>
              <a:rPr lang="en-IN" sz="1200" dirty="0"/>
              <a:t>', 'age', 'class']</a:t>
            </a:r>
          </a:p>
          <a:p>
            <a:pPr marL="342900" indent="-342900"/>
            <a:r>
              <a:rPr lang="en-IN" sz="1200" dirty="0" err="1"/>
              <a:t>dataframe</a:t>
            </a:r>
            <a:r>
              <a:rPr lang="en-IN" sz="1200" dirty="0"/>
              <a:t> = </a:t>
            </a:r>
            <a:r>
              <a:rPr lang="en-IN" sz="1200" dirty="0" err="1"/>
              <a:t>read_csv</a:t>
            </a:r>
            <a:r>
              <a:rPr lang="en-IN" sz="1200" dirty="0"/>
              <a:t>(filename, names=names)</a:t>
            </a:r>
          </a:p>
          <a:p>
            <a:pPr marL="342900" indent="-342900"/>
            <a:endParaRPr lang="en-IN" sz="1200" dirty="0"/>
          </a:p>
          <a:p>
            <a:pPr marL="342900" indent="-342900"/>
            <a:r>
              <a:rPr lang="en-IN" sz="1200" dirty="0"/>
              <a:t>array = </a:t>
            </a:r>
            <a:r>
              <a:rPr lang="en-IN" sz="1200" dirty="0" err="1"/>
              <a:t>dataframe.values</a:t>
            </a:r>
            <a:endParaRPr lang="en-IN" sz="1200" dirty="0"/>
          </a:p>
          <a:p>
            <a:pPr marL="342900" indent="-342900"/>
            <a:r>
              <a:rPr lang="en-IN" sz="1200" dirty="0"/>
              <a:t>X = array[:,0:8]</a:t>
            </a:r>
          </a:p>
          <a:p>
            <a:pPr marL="342900" indent="-342900"/>
            <a:r>
              <a:rPr lang="en-IN" sz="1200" dirty="0"/>
              <a:t>Y = array[:,8]</a:t>
            </a:r>
          </a:p>
          <a:p>
            <a:pPr marL="342900" indent="-342900"/>
            <a:endParaRPr lang="en-IN" sz="1200" dirty="0"/>
          </a:p>
          <a:p>
            <a:pPr marL="342900" indent="-342900"/>
            <a:endParaRPr lang="en-IN" sz="1200" dirty="0"/>
          </a:p>
          <a:p>
            <a:pPr marL="342900" indent="-342900"/>
            <a:r>
              <a:rPr lang="en-IN" sz="1200" dirty="0"/>
              <a:t>results = </a:t>
            </a:r>
            <a:r>
              <a:rPr lang="en-IN" sz="1200" dirty="0" err="1"/>
              <a:t>cross_val_score</a:t>
            </a:r>
            <a:r>
              <a:rPr lang="en-IN" sz="1200" dirty="0"/>
              <a:t>(model, X, Y, cv=</a:t>
            </a:r>
            <a:r>
              <a:rPr lang="en-IN" sz="1200" dirty="0" err="1"/>
              <a:t>loocv</a:t>
            </a:r>
            <a:r>
              <a:rPr lang="en-IN" sz="1200" dirty="0"/>
              <a:t>)</a:t>
            </a:r>
          </a:p>
          <a:p>
            <a:pPr marL="342900" indent="-342900"/>
            <a:r>
              <a:rPr lang="en-IN" sz="1200" dirty="0"/>
              <a:t>print("Accuracy: %.3f%% (%.3f%%)" % (</a:t>
            </a:r>
            <a:r>
              <a:rPr lang="en-IN" sz="1200" dirty="0" err="1"/>
              <a:t>results.mean</a:t>
            </a:r>
            <a:r>
              <a:rPr lang="en-IN" sz="1200" dirty="0"/>
              <a:t>()*100.0, </a:t>
            </a:r>
            <a:r>
              <a:rPr lang="en-IN" sz="1200" dirty="0" err="1"/>
              <a:t>results.std</a:t>
            </a:r>
            <a:r>
              <a:rPr lang="en-IN" sz="1200" dirty="0"/>
              <a:t>()*100.0))</a:t>
            </a:r>
          </a:p>
        </p:txBody>
      </p:sp>
      <p:sp>
        <p:nvSpPr>
          <p:cNvPr id="7" name="Rectangle 4">
            <a:extLst>
              <a:ext uri="{FF2B5EF4-FFF2-40B4-BE49-F238E27FC236}">
                <a16:creationId xmlns:a16="http://schemas.microsoft.com/office/drawing/2014/main" id="{A5BE4C78-2344-4293-A541-CD484E4DA64A}"/>
              </a:ext>
            </a:extLst>
          </p:cNvPr>
          <p:cNvSpPr>
            <a:spLocks noChangeArrowheads="1"/>
          </p:cNvSpPr>
          <p:nvPr/>
        </p:nvSpPr>
        <p:spPr bwMode="auto">
          <a:xfrm>
            <a:off x="402771" y="5987534"/>
            <a:ext cx="864659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Accuracy: 76.953% (42.113%)    (Compare the standard deviation with KFOLD which is much less)</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7D340021-E042-4004-9EB5-29CA32CB7070}"/>
              </a:ext>
            </a:extLst>
          </p:cNvPr>
          <p:cNvSpPr txBox="1"/>
          <p:nvPr/>
        </p:nvSpPr>
        <p:spPr>
          <a:xfrm>
            <a:off x="402771" y="762000"/>
            <a:ext cx="8284029" cy="369332"/>
          </a:xfrm>
          <a:prstGeom prst="rect">
            <a:avLst/>
          </a:prstGeom>
          <a:noFill/>
        </p:spPr>
        <p:txBody>
          <a:bodyPr wrap="square" rtlCol="0">
            <a:spAutoFit/>
          </a:bodyPr>
          <a:lstStyle/>
          <a:p>
            <a:r>
              <a:rPr lang="en-IN" dirty="0"/>
              <a:t>Leave One Out Cross validation (LOOCV) procedure</a:t>
            </a:r>
          </a:p>
        </p:txBody>
      </p:sp>
    </p:spTree>
    <p:extLst>
      <p:ext uri="{BB962C8B-B14F-4D97-AF65-F5344CB8AC3E}">
        <p14:creationId xmlns:p14="http://schemas.microsoft.com/office/powerpoint/2010/main" val="1195061793"/>
      </p:ext>
    </p:extLst>
  </p:cSld>
  <p:clrMapOvr>
    <a:masterClrMapping/>
  </p:clrMapOvr>
  <p:transition spd="med">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990600"/>
            <a:ext cx="7924800" cy="3693319"/>
          </a:xfrm>
          <a:prstGeom prst="rect">
            <a:avLst/>
          </a:prstGeom>
          <a:noFill/>
        </p:spPr>
        <p:txBody>
          <a:bodyPr wrap="square" rtlCol="0">
            <a:spAutoFit/>
          </a:bodyPr>
          <a:lstStyle/>
          <a:p>
            <a:pPr marL="342900" indent="-342900"/>
            <a:r>
              <a:rPr lang="en-IN" sz="2400" dirty="0"/>
              <a:t>Bias Variance </a:t>
            </a:r>
            <a:r>
              <a:rPr lang="en-IN" sz="2400" dirty="0" err="1"/>
              <a:t>tradeoff</a:t>
            </a:r>
            <a:r>
              <a:rPr lang="en-IN" sz="2400" dirty="0"/>
              <a:t> and cross validation</a:t>
            </a:r>
          </a:p>
          <a:p>
            <a:pPr marL="342900" indent="-342900">
              <a:buFont typeface="+mj-lt"/>
              <a:buAutoNum type="alphaLcPeriod"/>
            </a:pPr>
            <a:endParaRPr lang="en-IN" dirty="0"/>
          </a:p>
          <a:p>
            <a:pPr marL="342900" indent="-342900">
              <a:buFont typeface="+mj-lt"/>
              <a:buAutoNum type="arabicPeriod"/>
            </a:pPr>
            <a:r>
              <a:rPr lang="en-IN" sz="1600" dirty="0"/>
              <a:t>LOOCV, which gets 90% of the data and multiple iterations, is likely to commit less bias errors. However, since only 10% of the data is left for testing, the variance errors will be high</a:t>
            </a:r>
          </a:p>
          <a:p>
            <a:pPr marL="342900" indent="-342900">
              <a:buFont typeface="+mj-lt"/>
              <a:buAutoNum type="arabicPeriod"/>
            </a:pPr>
            <a:endParaRPr lang="en-IN" sz="1600" dirty="0"/>
          </a:p>
          <a:p>
            <a:pPr marL="342900" indent="-342900">
              <a:buFont typeface="+mj-lt"/>
              <a:buAutoNum type="arabicPeriod"/>
            </a:pPr>
            <a:r>
              <a:rPr lang="en-IN" sz="1600" dirty="0"/>
              <a:t>K-Fold cross validation, which lies between simple validation and LOOCV approach, can give more moderate error rates. </a:t>
            </a:r>
          </a:p>
          <a:p>
            <a:pPr marL="342900" indent="-342900">
              <a:buFont typeface="+mj-lt"/>
              <a:buAutoNum type="arabicPeriod"/>
            </a:pPr>
            <a:endParaRPr lang="en-IN" sz="1600" dirty="0"/>
          </a:p>
          <a:p>
            <a:pPr marL="342900" indent="-342900">
              <a:buFont typeface="+mj-lt"/>
              <a:buAutoNum type="arabicPeriod"/>
            </a:pPr>
            <a:r>
              <a:rPr lang="en-IN" sz="1600" dirty="0"/>
              <a:t>By selecting right K, we can minimize both the bias and variance errors. The overall error rate is likely to be the model performance in the production</a:t>
            </a:r>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endParaRPr lang="en-IN" sz="1600" dirty="0"/>
          </a:p>
        </p:txBody>
      </p:sp>
    </p:spTree>
    <p:extLst>
      <p:ext uri="{BB962C8B-B14F-4D97-AF65-F5344CB8AC3E}">
        <p14:creationId xmlns:p14="http://schemas.microsoft.com/office/powerpoint/2010/main" val="64370233"/>
      </p:ext>
    </p:extLst>
  </p:cSld>
  <p:clrMapOvr>
    <a:masterClrMapping/>
  </p:clrMapOvr>
  <p:transition spd="med">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990600"/>
            <a:ext cx="7924800" cy="5416868"/>
          </a:xfrm>
          <a:prstGeom prst="rect">
            <a:avLst/>
          </a:prstGeom>
          <a:noFill/>
        </p:spPr>
        <p:txBody>
          <a:bodyPr wrap="square" rtlCol="0">
            <a:spAutoFit/>
          </a:bodyPr>
          <a:lstStyle/>
          <a:p>
            <a:pPr marL="342900" indent="-342900"/>
            <a:r>
              <a:rPr lang="en-IN" sz="2400" dirty="0" err="1"/>
              <a:t>BootStrap</a:t>
            </a:r>
            <a:r>
              <a:rPr lang="en-IN" sz="2400" dirty="0"/>
              <a:t> Sampling</a:t>
            </a:r>
          </a:p>
          <a:p>
            <a:pPr marL="342900" indent="-342900">
              <a:buFont typeface="+mj-lt"/>
              <a:buAutoNum type="alphaLcPeriod"/>
            </a:pPr>
            <a:endParaRPr lang="en-IN" dirty="0"/>
          </a:p>
          <a:p>
            <a:pPr marL="342900" indent="-342900">
              <a:buFont typeface="+mj-lt"/>
              <a:buAutoNum type="arabicPeriod"/>
            </a:pPr>
            <a:r>
              <a:rPr lang="en-IN" sz="1600" dirty="0"/>
              <a:t>Also known as sampling with replacement, is a sampling technique used when the amount of data is limited</a:t>
            </a:r>
          </a:p>
          <a:p>
            <a:pPr marL="342900" indent="-342900">
              <a:buFont typeface="+mj-lt"/>
              <a:buAutoNum type="arabicPeriod"/>
            </a:pPr>
            <a:endParaRPr lang="en-IN" sz="1600" dirty="0"/>
          </a:p>
          <a:p>
            <a:pPr marL="342900" indent="-342900">
              <a:buFont typeface="+mj-lt"/>
              <a:buAutoNum type="arabicPeriod"/>
            </a:pPr>
            <a:r>
              <a:rPr lang="en-IN" sz="1600" dirty="0"/>
              <a:t>A random function is used to create the sample from the original dataset. That a record has already been picked earlier for the sample is immaterial. </a:t>
            </a:r>
          </a:p>
          <a:p>
            <a:pPr marL="342900" indent="-342900">
              <a:buFont typeface="+mj-lt"/>
              <a:buAutoNum type="arabicPeriod"/>
            </a:pPr>
            <a:endParaRPr lang="en-IN" sz="1600" dirty="0"/>
          </a:p>
          <a:p>
            <a:pPr marL="342900" indent="-342900">
              <a:buFont typeface="+mj-lt"/>
              <a:buAutoNum type="arabicPeriod"/>
            </a:pPr>
            <a:r>
              <a:rPr lang="en-IN" sz="1600" dirty="0"/>
              <a:t>Within a sample, there may be repeating records. Could be duplicates or more but two sample sets are unlikely to be 100% same. 	</a:t>
            </a:r>
          </a:p>
          <a:p>
            <a:pPr marL="342900" indent="-342900">
              <a:buFont typeface="+mj-lt"/>
              <a:buAutoNum type="arabicPeriod"/>
            </a:pPr>
            <a:endParaRPr lang="en-IN" sz="1600" dirty="0"/>
          </a:p>
          <a:p>
            <a:pPr marL="342900" indent="-342900">
              <a:buFont typeface="+mj-lt"/>
              <a:buAutoNum type="arabicPeriod"/>
            </a:pPr>
            <a:r>
              <a:rPr lang="en-IN" sz="1600" dirty="0"/>
              <a:t>The records not picked up in an iteration will serve the purpose of test data and test data will always have unique records</a:t>
            </a:r>
          </a:p>
          <a:p>
            <a:pPr marL="342900" indent="-342900">
              <a:buFont typeface="+mj-lt"/>
              <a:buAutoNum type="arabicPeriod"/>
            </a:pPr>
            <a:endParaRPr lang="en-IN" sz="1600" dirty="0"/>
          </a:p>
          <a:p>
            <a:pPr marL="342900" indent="-342900">
              <a:buFont typeface="+mj-lt"/>
              <a:buAutoNum type="arabicPeriod"/>
            </a:pPr>
            <a:r>
              <a:rPr lang="en-IN" sz="1600" dirty="0"/>
              <a:t>Suppose we have 10 data points in the  dataset. We can create multiple sample sets each with 10 data points  or less and corresponding test data. </a:t>
            </a:r>
          </a:p>
          <a:p>
            <a:pPr marL="342900" indent="-342900">
              <a:buFont typeface="+mj-lt"/>
              <a:buAutoNum type="arabicPeriod"/>
            </a:pPr>
            <a:endParaRPr lang="en-IN" sz="1600" dirty="0"/>
          </a:p>
          <a:p>
            <a:pPr marL="342900" indent="-342900">
              <a:buFont typeface="+mj-lt"/>
              <a:buAutoNum type="arabicPeriod"/>
            </a:pPr>
            <a:r>
              <a:rPr lang="en-IN" sz="1600" dirty="0"/>
              <a:t>The number of samples created maybe 10, more than 10 or less than 10</a:t>
            </a:r>
          </a:p>
          <a:p>
            <a:pPr marL="342900" indent="-342900">
              <a:buFont typeface="+mj-lt"/>
              <a:buAutoNum type="arabicPeriod"/>
            </a:pPr>
            <a:endParaRPr lang="en-IN" sz="1600" dirty="0"/>
          </a:p>
          <a:p>
            <a:pPr marL="342900" indent="-342900">
              <a:buFont typeface="+mj-lt"/>
              <a:buAutoNum type="arabicPeriod"/>
            </a:pPr>
            <a:r>
              <a:rPr lang="en-IN" sz="1600" dirty="0"/>
              <a:t>The more the samples we create from a small size data, more likely we will have samples that are very similar in terms of the data points</a:t>
            </a:r>
          </a:p>
        </p:txBody>
      </p:sp>
    </p:spTree>
    <p:extLst>
      <p:ext uri="{BB962C8B-B14F-4D97-AF65-F5344CB8AC3E}">
        <p14:creationId xmlns:p14="http://schemas.microsoft.com/office/powerpoint/2010/main" val="3214376441"/>
      </p:ext>
    </p:extLst>
  </p:cSld>
  <p:clrMapOvr>
    <a:masterClrMapping/>
  </p:clrMapOvr>
  <p:transition spd="med">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990600"/>
            <a:ext cx="7924800" cy="6155531"/>
          </a:xfrm>
          <a:prstGeom prst="rect">
            <a:avLst/>
          </a:prstGeom>
          <a:noFill/>
        </p:spPr>
        <p:txBody>
          <a:bodyPr wrap="square" rtlCol="0">
            <a:spAutoFit/>
          </a:bodyPr>
          <a:lstStyle/>
          <a:p>
            <a:pPr marL="342900" indent="-342900"/>
            <a:r>
              <a:rPr lang="en-IN" sz="2400" dirty="0" err="1"/>
              <a:t>BootStrap</a:t>
            </a:r>
            <a:r>
              <a:rPr lang="en-IN" sz="2400" dirty="0"/>
              <a:t> Sampling</a:t>
            </a:r>
          </a:p>
          <a:p>
            <a:pPr marL="342900" indent="-342900">
              <a:buFont typeface="+mj-lt"/>
              <a:buAutoNum type="alphaLcPeriod"/>
            </a:pPr>
            <a:endParaRPr lang="en-IN" dirty="0"/>
          </a:p>
          <a:p>
            <a:pPr marL="342900" indent="-342900">
              <a:buFont typeface="+mj-lt"/>
              <a:buAutoNum type="arabicPeriod"/>
            </a:pPr>
            <a:r>
              <a:rPr lang="en-IN" sz="1600" dirty="0"/>
              <a:t>from </a:t>
            </a:r>
            <a:r>
              <a:rPr lang="en-IN" sz="1600" dirty="0" err="1"/>
              <a:t>sklearn.utils</a:t>
            </a:r>
            <a:r>
              <a:rPr lang="en-IN" sz="1600" dirty="0"/>
              <a:t> import resample</a:t>
            </a:r>
          </a:p>
          <a:p>
            <a:pPr marL="342900" indent="-342900">
              <a:buFont typeface="+mj-lt"/>
              <a:buAutoNum type="arabicPeriod"/>
            </a:pPr>
            <a:r>
              <a:rPr lang="en-IN" sz="1600" dirty="0"/>
              <a:t>import </a:t>
            </a:r>
            <a:r>
              <a:rPr lang="en-IN" sz="1600" dirty="0" err="1"/>
              <a:t>numpy</a:t>
            </a:r>
            <a:r>
              <a:rPr lang="en-IN" sz="1600" dirty="0"/>
              <a:t> as np</a:t>
            </a:r>
          </a:p>
          <a:p>
            <a:pPr marL="342900" indent="-342900">
              <a:buFont typeface="+mj-lt"/>
              <a:buAutoNum type="arabicPeriod"/>
            </a:pPr>
            <a:endParaRPr lang="en-IN" sz="1600" dirty="0"/>
          </a:p>
          <a:p>
            <a:pPr marL="342900" indent="-342900">
              <a:buFont typeface="+mj-lt"/>
              <a:buAutoNum type="arabicPeriod"/>
            </a:pPr>
            <a:r>
              <a:rPr lang="en-IN" sz="1600" dirty="0"/>
              <a:t># load dataset</a:t>
            </a:r>
          </a:p>
          <a:p>
            <a:pPr marL="342900" indent="-342900">
              <a:buFont typeface="+mj-lt"/>
              <a:buAutoNum type="arabicPeriod"/>
            </a:pPr>
            <a:r>
              <a:rPr lang="en-IN" sz="1600" dirty="0"/>
              <a:t>data = [10,20,30,40,50,60,70,80,90,100]   # original data with 10 data points</a:t>
            </a:r>
          </a:p>
          <a:p>
            <a:pPr marL="342900" indent="-342900">
              <a:buFont typeface="+mj-lt"/>
              <a:buAutoNum type="arabicPeriod"/>
            </a:pPr>
            <a:endParaRPr lang="en-IN" sz="1600" dirty="0"/>
          </a:p>
          <a:p>
            <a:pPr marL="342900" indent="-342900">
              <a:buFont typeface="+mj-lt"/>
              <a:buAutoNum type="arabicPeriod"/>
            </a:pPr>
            <a:r>
              <a:rPr lang="en-IN" sz="1600" dirty="0"/>
              <a:t># configure bootstrap</a:t>
            </a:r>
          </a:p>
          <a:p>
            <a:pPr marL="342900" indent="-342900">
              <a:buFont typeface="+mj-lt"/>
              <a:buAutoNum type="arabicPeriod"/>
            </a:pPr>
            <a:r>
              <a:rPr lang="en-IN" sz="1600" dirty="0" err="1"/>
              <a:t>n_iterations</a:t>
            </a:r>
            <a:r>
              <a:rPr lang="en-IN" sz="1600" dirty="0"/>
              <a:t> = 50              # Number of bootstrap samples to create = 50</a:t>
            </a:r>
          </a:p>
          <a:p>
            <a:pPr marL="342900" indent="-342900">
              <a:buFont typeface="+mj-lt"/>
              <a:buAutoNum type="arabicPeriod"/>
            </a:pPr>
            <a:r>
              <a:rPr lang="en-IN" sz="1600" dirty="0" err="1"/>
              <a:t>n_size</a:t>
            </a:r>
            <a:r>
              <a:rPr lang="en-IN" sz="1600" dirty="0"/>
              <a:t> = int(</a:t>
            </a:r>
            <a:r>
              <a:rPr lang="en-IN" sz="1600" dirty="0" err="1"/>
              <a:t>len</a:t>
            </a:r>
            <a:r>
              <a:rPr lang="en-IN" sz="1600" dirty="0"/>
              <a:t>(data) * 1)    # picking only 50 % of the given data in every bootstrap sample</a:t>
            </a:r>
          </a:p>
          <a:p>
            <a:pPr marL="342900" indent="-342900">
              <a:buFont typeface="+mj-lt"/>
              <a:buAutoNum type="arabicPeriod"/>
            </a:pPr>
            <a:endParaRPr lang="en-IN" sz="1600" dirty="0"/>
          </a:p>
          <a:p>
            <a:pPr marL="342900" indent="-342900">
              <a:buFont typeface="+mj-lt"/>
              <a:buAutoNum type="arabicPeriod"/>
            </a:pPr>
            <a:r>
              <a:rPr lang="en-IN" sz="1600" dirty="0"/>
              <a:t># run bootstrap</a:t>
            </a:r>
          </a:p>
          <a:p>
            <a:pPr marL="342900" indent="-342900">
              <a:buFont typeface="+mj-lt"/>
              <a:buAutoNum type="arabicPeriod"/>
            </a:pPr>
            <a:r>
              <a:rPr lang="en-IN" sz="1600" dirty="0"/>
              <a:t>stats = list()</a:t>
            </a:r>
          </a:p>
          <a:p>
            <a:pPr marL="342900" indent="-342900">
              <a:buFont typeface="+mj-lt"/>
              <a:buAutoNum type="arabicPeriod"/>
            </a:pPr>
            <a:r>
              <a:rPr lang="en-IN" sz="1600" dirty="0"/>
              <a:t>for </a:t>
            </a:r>
            <a:r>
              <a:rPr lang="en-IN" sz="1600" dirty="0" err="1"/>
              <a:t>i</a:t>
            </a:r>
            <a:r>
              <a:rPr lang="en-IN" sz="1600" dirty="0"/>
              <a:t> in range(</a:t>
            </a:r>
            <a:r>
              <a:rPr lang="en-IN" sz="1600" dirty="0" err="1"/>
              <a:t>n_iterations</a:t>
            </a:r>
            <a:r>
              <a:rPr lang="en-IN" sz="1600" dirty="0"/>
              <a:t>):</a:t>
            </a:r>
          </a:p>
          <a:p>
            <a:pPr marL="342900" indent="-342900">
              <a:buFont typeface="+mj-lt"/>
              <a:buAutoNum type="arabicPeriod"/>
            </a:pPr>
            <a:r>
              <a:rPr lang="en-IN" sz="1600" dirty="0"/>
              <a:t>	# prepare train and test sets</a:t>
            </a:r>
          </a:p>
          <a:p>
            <a:pPr marL="342900" indent="-342900">
              <a:buFont typeface="+mj-lt"/>
              <a:buAutoNum type="arabicPeriod"/>
            </a:pPr>
            <a:r>
              <a:rPr lang="en-IN" sz="1600" dirty="0"/>
              <a:t>	train = resample(data, </a:t>
            </a:r>
            <a:r>
              <a:rPr lang="en-IN" sz="1600" dirty="0" err="1"/>
              <a:t>n_samples</a:t>
            </a:r>
            <a:r>
              <a:rPr lang="en-IN" sz="1600" dirty="0"/>
              <a:t>=</a:t>
            </a:r>
            <a:r>
              <a:rPr lang="en-IN" sz="1600" dirty="0" err="1"/>
              <a:t>n_size</a:t>
            </a:r>
            <a:r>
              <a:rPr lang="en-IN" sz="1600" dirty="0"/>
              <a:t>)  # Sampling with replacement </a:t>
            </a:r>
          </a:p>
          <a:p>
            <a:pPr marL="342900" indent="-342900">
              <a:buFont typeface="+mj-lt"/>
              <a:buAutoNum type="arabicPeriod"/>
            </a:pPr>
            <a:r>
              <a:rPr lang="en-IN" sz="1600" dirty="0"/>
              <a:t>	test = </a:t>
            </a:r>
            <a:r>
              <a:rPr lang="en-IN" sz="1600" dirty="0" err="1"/>
              <a:t>np.array</a:t>
            </a:r>
            <a:r>
              <a:rPr lang="en-IN" sz="1600" dirty="0"/>
              <a:t>([x for x in data if x not in train])  # picking rest of the data not considered in sample</a:t>
            </a:r>
          </a:p>
          <a:p>
            <a:pPr marL="342900" indent="-342900">
              <a:buFont typeface="+mj-lt"/>
              <a:buAutoNum type="arabicPeriod"/>
            </a:pPr>
            <a:r>
              <a:rPr lang="en-IN" sz="1600" dirty="0"/>
              <a:t>	print("</a:t>
            </a:r>
            <a:r>
              <a:rPr lang="en-IN" sz="1600" dirty="0" err="1"/>
              <a:t>Train_data</a:t>
            </a:r>
            <a:r>
              <a:rPr lang="en-IN" sz="1600" dirty="0"/>
              <a:t> -&gt;", train, " " , "</a:t>
            </a:r>
            <a:r>
              <a:rPr lang="en-IN" sz="1600" dirty="0" err="1"/>
              <a:t>Test_data</a:t>
            </a:r>
            <a:r>
              <a:rPr lang="en-IN" sz="1600" dirty="0"/>
              <a:t> -&gt;", test)</a:t>
            </a:r>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p:txBody>
      </p:sp>
    </p:spTree>
    <p:extLst>
      <p:ext uri="{BB962C8B-B14F-4D97-AF65-F5344CB8AC3E}">
        <p14:creationId xmlns:p14="http://schemas.microsoft.com/office/powerpoint/2010/main" val="166040046"/>
      </p:ext>
    </p:extLst>
  </p:cSld>
  <p:clrMapOvr>
    <a:masterClrMapping/>
  </p:clrMapOvr>
  <p:transition spd="med">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2895600"/>
            <a:ext cx="7696200" cy="461665"/>
          </a:xfrm>
          <a:prstGeom prst="rect">
            <a:avLst/>
          </a:prstGeom>
          <a:noFill/>
        </p:spPr>
        <p:txBody>
          <a:bodyPr wrap="square" rtlCol="0">
            <a:spAutoFit/>
          </a:bodyPr>
          <a:lstStyle/>
          <a:p>
            <a:pPr marL="342900" indent="-342900" algn="ctr"/>
            <a:r>
              <a:rPr lang="en-IN" sz="2400" b="1" dirty="0"/>
              <a:t>Accuracy &amp; Generalizability</a:t>
            </a:r>
          </a:p>
        </p:txBody>
      </p:sp>
    </p:spTree>
    <p:extLst>
      <p:ext uri="{BB962C8B-B14F-4D97-AF65-F5344CB8AC3E}">
        <p14:creationId xmlns:p14="http://schemas.microsoft.com/office/powerpoint/2010/main" val="685099054"/>
      </p:ext>
    </p:extLst>
  </p:cSld>
  <p:clrMapOvr>
    <a:masterClrMapping/>
  </p:clrMapOvr>
  <p:transition spd="med">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679C38-901D-4A5E-9D67-205B27440B88}"/>
              </a:ext>
            </a:extLst>
          </p:cNvPr>
          <p:cNvSpPr/>
          <p:nvPr/>
        </p:nvSpPr>
        <p:spPr>
          <a:xfrm>
            <a:off x="304800" y="914400"/>
            <a:ext cx="7924800" cy="5847755"/>
          </a:xfrm>
          <a:prstGeom prst="rect">
            <a:avLst/>
          </a:prstGeom>
        </p:spPr>
        <p:txBody>
          <a:bodyPr wrap="square">
            <a:spAutoFit/>
          </a:bodyPr>
          <a:lstStyle/>
          <a:p>
            <a:r>
              <a:rPr lang="en-US" sz="1600" dirty="0"/>
              <a:t>Boot Strap sample - </a:t>
            </a:r>
          </a:p>
          <a:p>
            <a:endParaRPr lang="en-US" sz="1200" dirty="0"/>
          </a:p>
          <a:p>
            <a:pPr marL="228600" indent="-228600">
              <a:buFont typeface="+mj-lt"/>
              <a:buAutoNum type="arabicPeriod"/>
            </a:pPr>
            <a:r>
              <a:rPr lang="en-US" sz="1200" dirty="0" err="1"/>
              <a:t>Train_data</a:t>
            </a:r>
            <a:r>
              <a:rPr lang="en-US" sz="1200" dirty="0"/>
              <a:t> -&gt; [30, 30, 30, 90, 20, 80, 30, 80, 40, 10]   </a:t>
            </a:r>
            <a:r>
              <a:rPr lang="en-US" sz="1200" dirty="0" err="1"/>
              <a:t>Test_data</a:t>
            </a:r>
            <a:r>
              <a:rPr lang="en-US" sz="1200" dirty="0"/>
              <a:t> -&gt; [ 50  60  70 100]</a:t>
            </a:r>
          </a:p>
          <a:p>
            <a:pPr marL="228600" indent="-228600">
              <a:buFont typeface="+mj-lt"/>
              <a:buAutoNum type="arabicPeriod"/>
            </a:pPr>
            <a:r>
              <a:rPr lang="en-US" sz="1200" dirty="0" err="1"/>
              <a:t>Train_data</a:t>
            </a:r>
            <a:r>
              <a:rPr lang="en-US" sz="1200" dirty="0"/>
              <a:t> -&gt; [50, 80, 20, 20, 40, 40, 50, 100, 70, 70]   </a:t>
            </a:r>
            <a:r>
              <a:rPr lang="en-US" sz="1200" dirty="0" err="1"/>
              <a:t>Test_data</a:t>
            </a:r>
            <a:r>
              <a:rPr lang="en-US" sz="1200" dirty="0"/>
              <a:t> -&gt; [10 30 60 90]</a:t>
            </a:r>
          </a:p>
          <a:p>
            <a:pPr marL="228600" indent="-228600">
              <a:buFont typeface="+mj-lt"/>
              <a:buAutoNum type="arabicPeriod"/>
            </a:pPr>
            <a:r>
              <a:rPr lang="en-US" sz="1200" dirty="0" err="1"/>
              <a:t>Train_data</a:t>
            </a:r>
            <a:r>
              <a:rPr lang="en-US" sz="1200" dirty="0"/>
              <a:t> -&gt; [10, 80, 40, 80, 90, 100, 30, 80, 90, 20]   </a:t>
            </a:r>
            <a:r>
              <a:rPr lang="en-US" sz="1200" dirty="0" err="1"/>
              <a:t>Test_data</a:t>
            </a:r>
            <a:r>
              <a:rPr lang="en-US" sz="1200" dirty="0"/>
              <a:t> -&gt; [50 60 70]</a:t>
            </a:r>
          </a:p>
          <a:p>
            <a:pPr marL="228600" indent="-228600">
              <a:buFont typeface="+mj-lt"/>
              <a:buAutoNum type="arabicPeriod"/>
            </a:pPr>
            <a:r>
              <a:rPr lang="en-US" sz="1200" dirty="0" err="1"/>
              <a:t>Train_data</a:t>
            </a:r>
            <a:r>
              <a:rPr lang="en-US" sz="1200" dirty="0"/>
              <a:t> -&gt; [30, 30, 40, 70, 70, 50, 100, 100, 70, 20]   </a:t>
            </a:r>
            <a:r>
              <a:rPr lang="en-US" sz="1200" dirty="0" err="1"/>
              <a:t>Test_data</a:t>
            </a:r>
            <a:r>
              <a:rPr lang="en-US" sz="1200" dirty="0"/>
              <a:t> -&gt; [10 60 80 90]</a:t>
            </a:r>
          </a:p>
          <a:p>
            <a:pPr marL="228600" indent="-228600">
              <a:buFont typeface="+mj-lt"/>
              <a:buAutoNum type="arabicPeriod"/>
            </a:pPr>
            <a:r>
              <a:rPr lang="en-US" sz="1200" dirty="0" err="1"/>
              <a:t>Train_data</a:t>
            </a:r>
            <a:r>
              <a:rPr lang="en-US" sz="1200" dirty="0"/>
              <a:t> -&gt; [90, 30, 100, 40, 10, 30, 30, 50, 10, 30]   </a:t>
            </a:r>
            <a:r>
              <a:rPr lang="en-US" sz="1200" dirty="0" err="1"/>
              <a:t>Test_data</a:t>
            </a:r>
            <a:r>
              <a:rPr lang="en-US" sz="1200" dirty="0"/>
              <a:t> -&gt; [20 60 70 80]</a:t>
            </a:r>
          </a:p>
          <a:p>
            <a:pPr marL="228600" indent="-228600">
              <a:buFont typeface="+mj-lt"/>
              <a:buAutoNum type="arabicPeriod"/>
            </a:pPr>
            <a:r>
              <a:rPr lang="en-US" sz="1200" dirty="0" err="1"/>
              <a:t>Train_data</a:t>
            </a:r>
            <a:r>
              <a:rPr lang="en-US" sz="1200" dirty="0"/>
              <a:t> -&gt; [30, 40, 30, 20, 80, 20, 10, 30, 50, 40]   </a:t>
            </a:r>
            <a:r>
              <a:rPr lang="en-US" sz="1200" dirty="0" err="1"/>
              <a:t>Test_data</a:t>
            </a:r>
            <a:r>
              <a:rPr lang="en-US" sz="1200" dirty="0"/>
              <a:t> -&gt; [ 60  70  90 100]</a:t>
            </a:r>
          </a:p>
          <a:p>
            <a:pPr marL="228600" indent="-228600">
              <a:buFont typeface="+mj-lt"/>
              <a:buAutoNum type="arabicPeriod"/>
            </a:pPr>
            <a:r>
              <a:rPr lang="en-US" sz="1200" dirty="0" err="1"/>
              <a:t>Train_data</a:t>
            </a:r>
            <a:r>
              <a:rPr lang="en-US" sz="1200" dirty="0"/>
              <a:t> -&gt; [70, 30, 60, 30, 80, 100, 40, 20, 70, 70]   </a:t>
            </a:r>
            <a:r>
              <a:rPr lang="en-US" sz="1200" dirty="0" err="1"/>
              <a:t>Test_data</a:t>
            </a:r>
            <a:r>
              <a:rPr lang="en-US" sz="1200" dirty="0"/>
              <a:t> -&gt; [10 50 90]</a:t>
            </a:r>
          </a:p>
          <a:p>
            <a:pPr marL="228600" indent="-228600">
              <a:buFont typeface="+mj-lt"/>
              <a:buAutoNum type="arabicPeriod"/>
            </a:pPr>
            <a:r>
              <a:rPr lang="en-US" sz="1200" dirty="0" err="1"/>
              <a:t>Train_data</a:t>
            </a:r>
            <a:r>
              <a:rPr lang="en-US" sz="1200" dirty="0"/>
              <a:t> -&gt; [100, 30, 70, 100, 90, 90, 10, 60, 60, 70]   </a:t>
            </a:r>
            <a:r>
              <a:rPr lang="en-US" sz="1200" dirty="0" err="1"/>
              <a:t>Test_data</a:t>
            </a:r>
            <a:r>
              <a:rPr lang="en-US" sz="1200" dirty="0"/>
              <a:t> -&gt; [20 40 50 80]</a:t>
            </a:r>
          </a:p>
          <a:p>
            <a:pPr marL="228600" indent="-228600">
              <a:buFont typeface="+mj-lt"/>
              <a:buAutoNum type="arabicPeriod"/>
            </a:pPr>
            <a:r>
              <a:rPr lang="en-US" sz="1200" dirty="0" err="1"/>
              <a:t>Train_data</a:t>
            </a:r>
            <a:r>
              <a:rPr lang="en-US" sz="1200" dirty="0"/>
              <a:t> -&gt; [40, 40, 30, 90, 90, 30, 90, 10, 60, 100]   </a:t>
            </a:r>
            <a:r>
              <a:rPr lang="en-US" sz="1200" dirty="0" err="1"/>
              <a:t>Test_data</a:t>
            </a:r>
            <a:r>
              <a:rPr lang="en-US" sz="1200" dirty="0"/>
              <a:t> -&gt; [20 50 70 80]</a:t>
            </a:r>
          </a:p>
          <a:p>
            <a:pPr marL="228600" indent="-228600">
              <a:buFont typeface="+mj-lt"/>
              <a:buAutoNum type="arabicPeriod"/>
            </a:pPr>
            <a:r>
              <a:rPr lang="en-US" sz="1200" dirty="0" err="1"/>
              <a:t>Train_data</a:t>
            </a:r>
            <a:r>
              <a:rPr lang="en-US" sz="1200" dirty="0"/>
              <a:t> -&gt; [10, 90, 70, 70, 30, 20, 70, 70, 90, 40]   </a:t>
            </a:r>
            <a:r>
              <a:rPr lang="en-US" sz="1200" dirty="0" err="1"/>
              <a:t>Test_data</a:t>
            </a:r>
            <a:r>
              <a:rPr lang="en-US" sz="1200" dirty="0"/>
              <a:t> -&gt; [ 50  60  80 100]</a:t>
            </a:r>
          </a:p>
          <a:p>
            <a:pPr marL="228600" indent="-228600">
              <a:buFont typeface="+mj-lt"/>
              <a:buAutoNum type="arabicPeriod"/>
            </a:pPr>
            <a:r>
              <a:rPr lang="en-US" sz="1200" dirty="0" err="1"/>
              <a:t>Train_data</a:t>
            </a:r>
            <a:r>
              <a:rPr lang="en-US" sz="1200" dirty="0"/>
              <a:t> -&gt; [100, 40, 100, 90, 100, 50, 30, 50, 20, 40]   </a:t>
            </a:r>
            <a:r>
              <a:rPr lang="en-US" sz="1200" dirty="0" err="1"/>
              <a:t>Test_data</a:t>
            </a:r>
            <a:r>
              <a:rPr lang="en-US" sz="1200" dirty="0"/>
              <a:t> -&gt; [10 60 70 80]</a:t>
            </a:r>
          </a:p>
          <a:p>
            <a:pPr marL="228600" indent="-228600">
              <a:buFont typeface="+mj-lt"/>
              <a:buAutoNum type="arabicPeriod"/>
            </a:pPr>
            <a:r>
              <a:rPr lang="en-US" sz="1200" dirty="0" err="1"/>
              <a:t>Train_data</a:t>
            </a:r>
            <a:r>
              <a:rPr lang="en-US" sz="1200" dirty="0"/>
              <a:t> -&gt; [50, 20, 10, 50, 50, 20, 60, 20, 40, 100]   </a:t>
            </a:r>
            <a:r>
              <a:rPr lang="en-US" sz="1200" dirty="0" err="1"/>
              <a:t>Test_data</a:t>
            </a:r>
            <a:r>
              <a:rPr lang="en-US" sz="1200" dirty="0"/>
              <a:t> -&gt; [30 70 80 90]</a:t>
            </a:r>
          </a:p>
          <a:p>
            <a:pPr marL="228600" indent="-228600">
              <a:buFont typeface="+mj-lt"/>
              <a:buAutoNum type="arabicPeriod"/>
            </a:pPr>
            <a:r>
              <a:rPr lang="en-US" sz="1200" dirty="0" err="1"/>
              <a:t>Train_data</a:t>
            </a:r>
            <a:r>
              <a:rPr lang="en-US" sz="1200" dirty="0"/>
              <a:t> -&gt; [10, 20, 10, 40, 60, 30, 20, 30, 80, 80]   </a:t>
            </a:r>
            <a:r>
              <a:rPr lang="en-US" sz="1200" dirty="0" err="1"/>
              <a:t>Test_data</a:t>
            </a:r>
            <a:r>
              <a:rPr lang="en-US" sz="1200" dirty="0"/>
              <a:t> -&gt; [ 50  70  90 100]</a:t>
            </a:r>
          </a:p>
          <a:p>
            <a:pPr marL="228600" indent="-228600">
              <a:buFont typeface="+mj-lt"/>
              <a:buAutoNum type="arabicPeriod"/>
            </a:pPr>
            <a:r>
              <a:rPr lang="en-US" sz="1200" dirty="0" err="1"/>
              <a:t>Train_data</a:t>
            </a:r>
            <a:r>
              <a:rPr lang="en-US" sz="1200" dirty="0"/>
              <a:t> -&gt; [50, 90, 50, 60, 50, 90, 40, 30, 40, 50]   </a:t>
            </a:r>
            <a:r>
              <a:rPr lang="en-US" sz="1200" dirty="0" err="1"/>
              <a:t>Test_data</a:t>
            </a:r>
            <a:r>
              <a:rPr lang="en-US" sz="1200" dirty="0"/>
              <a:t> -&gt; [ 10  20  70  80 100]</a:t>
            </a:r>
          </a:p>
          <a:p>
            <a:pPr marL="228600" indent="-228600">
              <a:buFont typeface="+mj-lt"/>
              <a:buAutoNum type="arabicPeriod"/>
            </a:pPr>
            <a:r>
              <a:rPr lang="en-US" sz="1200" dirty="0" err="1"/>
              <a:t>Train_data</a:t>
            </a:r>
            <a:r>
              <a:rPr lang="en-US" sz="1200" dirty="0"/>
              <a:t> -&gt; [100, 70, 100, 70, 100, 70, 90, 20, 20, 60]   </a:t>
            </a:r>
            <a:r>
              <a:rPr lang="en-US" sz="1200" dirty="0" err="1"/>
              <a:t>Test_data</a:t>
            </a:r>
            <a:r>
              <a:rPr lang="en-US" sz="1200" dirty="0"/>
              <a:t> -&gt; [10 30 40 50 80]</a:t>
            </a:r>
          </a:p>
          <a:p>
            <a:pPr marL="228600" indent="-228600">
              <a:buFont typeface="+mj-lt"/>
              <a:buAutoNum type="arabicPeriod"/>
            </a:pPr>
            <a:r>
              <a:rPr lang="en-US" sz="1200" dirty="0" err="1"/>
              <a:t>Train_data</a:t>
            </a:r>
            <a:r>
              <a:rPr lang="en-US" sz="1200" dirty="0"/>
              <a:t> -&gt; [80, 30, 100, 60, 40, 20, 100, 70, 20, 60]   </a:t>
            </a:r>
            <a:r>
              <a:rPr lang="en-US" sz="1200" dirty="0" err="1"/>
              <a:t>Test_data</a:t>
            </a:r>
            <a:r>
              <a:rPr lang="en-US" sz="1200" dirty="0"/>
              <a:t> -&gt; [10 50 90]</a:t>
            </a:r>
          </a:p>
          <a:p>
            <a:pPr marL="228600" indent="-228600">
              <a:buFont typeface="+mj-lt"/>
              <a:buAutoNum type="arabicPeriod"/>
            </a:pPr>
            <a:r>
              <a:rPr lang="en-US" sz="1200" dirty="0" err="1"/>
              <a:t>Train_data</a:t>
            </a:r>
            <a:r>
              <a:rPr lang="en-US" sz="1200" dirty="0"/>
              <a:t> -&gt; [20, 100, 50, 70, 50, 10, 50, 60, 30, 70]   </a:t>
            </a:r>
            <a:r>
              <a:rPr lang="en-US" sz="1200" dirty="0" err="1"/>
              <a:t>Test_data</a:t>
            </a:r>
            <a:r>
              <a:rPr lang="en-US" sz="1200" dirty="0"/>
              <a:t> -&gt; [40 80 90]</a:t>
            </a:r>
          </a:p>
          <a:p>
            <a:pPr marL="228600" indent="-228600">
              <a:buFont typeface="+mj-lt"/>
              <a:buAutoNum type="arabicPeriod"/>
            </a:pPr>
            <a:r>
              <a:rPr lang="en-US" sz="1200" dirty="0" err="1"/>
              <a:t>Train_data</a:t>
            </a:r>
            <a:r>
              <a:rPr lang="en-US" sz="1200" dirty="0"/>
              <a:t> -&gt; [10, 60, 90, 40, 50, 100, 50, 50, 20, 80]   </a:t>
            </a:r>
            <a:r>
              <a:rPr lang="en-US" sz="1200" dirty="0" err="1"/>
              <a:t>Test_data</a:t>
            </a:r>
            <a:r>
              <a:rPr lang="en-US" sz="1200" dirty="0"/>
              <a:t> -&gt; [30 70]</a:t>
            </a:r>
          </a:p>
          <a:p>
            <a:pPr marL="228600" indent="-228600">
              <a:buFont typeface="+mj-lt"/>
              <a:buAutoNum type="arabicPeriod"/>
            </a:pPr>
            <a:r>
              <a:rPr lang="en-US" sz="1200" dirty="0" err="1"/>
              <a:t>Train_data</a:t>
            </a:r>
            <a:r>
              <a:rPr lang="en-US" sz="1200" dirty="0"/>
              <a:t> -&gt; [20, 30, 80, 10, 100, 80, 60, 90, 50, 80]   </a:t>
            </a:r>
            <a:r>
              <a:rPr lang="en-US" sz="1200" dirty="0" err="1"/>
              <a:t>Test_data</a:t>
            </a:r>
            <a:r>
              <a:rPr lang="en-US" sz="1200" dirty="0"/>
              <a:t> -&gt; [40 70]</a:t>
            </a:r>
          </a:p>
          <a:p>
            <a:pPr marL="228600" indent="-228600">
              <a:buFont typeface="+mj-lt"/>
              <a:buAutoNum type="arabicPeriod"/>
            </a:pPr>
            <a:r>
              <a:rPr lang="en-US" sz="1200" dirty="0" err="1"/>
              <a:t>Train_data</a:t>
            </a:r>
            <a:r>
              <a:rPr lang="en-US" sz="1200" dirty="0"/>
              <a:t> -&gt; [10, 20, 70, 10, 80, 60, 50, 20, 20, 10]   </a:t>
            </a:r>
            <a:r>
              <a:rPr lang="en-US" sz="1200" dirty="0" err="1"/>
              <a:t>Test_data</a:t>
            </a:r>
            <a:r>
              <a:rPr lang="en-US" sz="1200" dirty="0"/>
              <a:t> -&gt; [ 30  40  90 100]</a:t>
            </a:r>
          </a:p>
          <a:p>
            <a:pPr marL="228600" indent="-228600">
              <a:buFont typeface="+mj-lt"/>
              <a:buAutoNum type="arabicPeriod"/>
            </a:pPr>
            <a:r>
              <a:rPr lang="en-US" sz="1200" dirty="0" err="1"/>
              <a:t>Train_data</a:t>
            </a:r>
            <a:r>
              <a:rPr lang="en-US" sz="1200" dirty="0"/>
              <a:t> -&gt; [90, 70, 50, 100, 20, 60, 60, 90, 60, 70]   </a:t>
            </a:r>
            <a:r>
              <a:rPr lang="en-US" sz="1200" dirty="0" err="1"/>
              <a:t>Test_data</a:t>
            </a:r>
            <a:r>
              <a:rPr lang="en-US" sz="1200" dirty="0"/>
              <a:t> -&gt; [10 30 40 80]</a:t>
            </a:r>
          </a:p>
          <a:p>
            <a:pPr marL="228600" indent="-228600">
              <a:buFont typeface="+mj-lt"/>
              <a:buAutoNum type="arabicPeriod"/>
            </a:pPr>
            <a:r>
              <a:rPr lang="en-US" sz="1200" dirty="0" err="1"/>
              <a:t>Train_data</a:t>
            </a:r>
            <a:r>
              <a:rPr lang="en-US" sz="1200" dirty="0"/>
              <a:t> -&gt; [80, 20, 100, 10, 80, 30, 100, 20, 60, 100]   </a:t>
            </a:r>
            <a:r>
              <a:rPr lang="en-US" sz="1200" dirty="0" err="1"/>
              <a:t>Test_data</a:t>
            </a:r>
            <a:r>
              <a:rPr lang="en-US" sz="1200" dirty="0"/>
              <a:t> -&gt; [40 50 70 90]</a:t>
            </a:r>
          </a:p>
          <a:p>
            <a:pPr marL="228600" indent="-228600">
              <a:buFont typeface="+mj-lt"/>
              <a:buAutoNum type="arabicPeriod"/>
            </a:pPr>
            <a:r>
              <a:rPr lang="en-US" sz="1200" dirty="0" err="1"/>
              <a:t>Train_data</a:t>
            </a:r>
            <a:r>
              <a:rPr lang="en-US" sz="1200" dirty="0"/>
              <a:t> -&gt; [10, 90, 20, 90, 50, 80, 30, 100, 10, 80]   </a:t>
            </a:r>
            <a:r>
              <a:rPr lang="en-US" sz="1200" dirty="0" err="1"/>
              <a:t>Test_data</a:t>
            </a:r>
            <a:r>
              <a:rPr lang="en-US" sz="1200" dirty="0"/>
              <a:t> -&gt; [40 60 70]</a:t>
            </a:r>
          </a:p>
          <a:p>
            <a:pPr marL="228600" indent="-228600">
              <a:buFont typeface="+mj-lt"/>
              <a:buAutoNum type="arabicPeriod"/>
            </a:pPr>
            <a:r>
              <a:rPr lang="en-US" sz="1200" dirty="0" err="1"/>
              <a:t>Train_data</a:t>
            </a:r>
            <a:r>
              <a:rPr lang="en-US" sz="1200" dirty="0"/>
              <a:t> -&gt; [100, 30, 30, 70, 90, 30, 30, 90, 100, 10]   </a:t>
            </a:r>
            <a:r>
              <a:rPr lang="en-US" sz="1200" dirty="0" err="1"/>
              <a:t>Test_data</a:t>
            </a:r>
            <a:r>
              <a:rPr lang="en-US" sz="1200" dirty="0"/>
              <a:t> -&gt; [20 40 50 60 80]</a:t>
            </a:r>
          </a:p>
          <a:p>
            <a:pPr marL="228600" indent="-228600">
              <a:buFont typeface="+mj-lt"/>
              <a:buAutoNum type="arabicPeriod"/>
            </a:pPr>
            <a:r>
              <a:rPr lang="en-US" sz="1200" dirty="0" err="1"/>
              <a:t>Train_data</a:t>
            </a:r>
            <a:r>
              <a:rPr lang="en-US" sz="1200" dirty="0"/>
              <a:t> -&gt; [20, 10, 40, 20, 20, 40, 20, 90, 100, 50]   </a:t>
            </a:r>
            <a:r>
              <a:rPr lang="en-US" sz="1200" dirty="0" err="1"/>
              <a:t>Test_data</a:t>
            </a:r>
            <a:r>
              <a:rPr lang="en-US" sz="1200" dirty="0"/>
              <a:t> -&gt; [30 60 70 80]</a:t>
            </a:r>
          </a:p>
          <a:p>
            <a:pPr marL="228600" indent="-228600">
              <a:buFont typeface="+mj-lt"/>
              <a:buAutoNum type="arabicPeriod"/>
            </a:pPr>
            <a:r>
              <a:rPr lang="en-US" sz="1200" dirty="0" err="1"/>
              <a:t>Train_data</a:t>
            </a:r>
            <a:r>
              <a:rPr lang="en-US" sz="1200" dirty="0"/>
              <a:t> -&gt; [20, 100, 50, 60, 80, 70, 90, 20, 90, 40]   </a:t>
            </a:r>
            <a:r>
              <a:rPr lang="en-US" sz="1200" dirty="0" err="1"/>
              <a:t>Test_data</a:t>
            </a:r>
            <a:r>
              <a:rPr lang="en-US" sz="1200" dirty="0"/>
              <a:t> -&gt; [10 30]</a:t>
            </a:r>
          </a:p>
          <a:p>
            <a:pPr marL="228600" indent="-228600">
              <a:buFont typeface="+mj-lt"/>
              <a:buAutoNum type="arabicPeriod"/>
            </a:pPr>
            <a:r>
              <a:rPr lang="en-US" sz="1200" dirty="0" err="1"/>
              <a:t>Train_data</a:t>
            </a:r>
            <a:r>
              <a:rPr lang="en-US" sz="1200" dirty="0"/>
              <a:t> -&gt; [70, 20, 100, 20, 40, 60, 30, 80, 80, 70]   </a:t>
            </a:r>
            <a:r>
              <a:rPr lang="en-US" sz="1200" dirty="0" err="1"/>
              <a:t>Test_data</a:t>
            </a:r>
            <a:r>
              <a:rPr lang="en-US" sz="1200" dirty="0"/>
              <a:t> -&gt; [10 50 90]</a:t>
            </a:r>
          </a:p>
          <a:p>
            <a:endParaRPr lang="en-US" sz="1000" dirty="0"/>
          </a:p>
        </p:txBody>
      </p:sp>
    </p:spTree>
    <p:extLst>
      <p:ext uri="{BB962C8B-B14F-4D97-AF65-F5344CB8AC3E}">
        <p14:creationId xmlns:p14="http://schemas.microsoft.com/office/powerpoint/2010/main" val="3893199404"/>
      </p:ext>
    </p:extLst>
  </p:cSld>
  <p:clrMapOvr>
    <a:masterClrMapping/>
  </p:clrMapOvr>
  <p:transition spd="med">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679C38-901D-4A5E-9D67-205B27440B88}"/>
              </a:ext>
            </a:extLst>
          </p:cNvPr>
          <p:cNvSpPr/>
          <p:nvPr/>
        </p:nvSpPr>
        <p:spPr>
          <a:xfrm>
            <a:off x="381000" y="762000"/>
            <a:ext cx="8458200" cy="5693866"/>
          </a:xfrm>
          <a:prstGeom prst="rect">
            <a:avLst/>
          </a:prstGeom>
        </p:spPr>
        <p:txBody>
          <a:bodyPr wrap="square">
            <a:spAutoFit/>
          </a:bodyPr>
          <a:lstStyle/>
          <a:p>
            <a:r>
              <a:rPr lang="en-US" sz="1400" dirty="0"/>
              <a:t>Boot Strap sample (</a:t>
            </a:r>
            <a:r>
              <a:rPr lang="en-US" sz="1400" dirty="0" err="1"/>
              <a:t>contd</a:t>
            </a:r>
            <a:r>
              <a:rPr lang="en-US" sz="1400" dirty="0"/>
              <a:t>…) - </a:t>
            </a:r>
          </a:p>
          <a:p>
            <a:endParaRPr lang="en-US" sz="1400" dirty="0"/>
          </a:p>
          <a:p>
            <a:endParaRPr lang="en-US" sz="1400" dirty="0"/>
          </a:p>
          <a:p>
            <a:pPr marL="342900" indent="-342900">
              <a:buFont typeface="+mj-lt"/>
              <a:buAutoNum type="arabicPeriod" startAt="28"/>
            </a:pPr>
            <a:r>
              <a:rPr lang="en-US" sz="1400" dirty="0" err="1"/>
              <a:t>Train_data</a:t>
            </a:r>
            <a:r>
              <a:rPr lang="en-US" sz="1400" dirty="0"/>
              <a:t> -&gt; [70, 50, 80, 60, 100, 60, 40, 80, 70, 100]   </a:t>
            </a:r>
            <a:r>
              <a:rPr lang="en-US" sz="1400" dirty="0" err="1"/>
              <a:t>Test_data</a:t>
            </a:r>
            <a:r>
              <a:rPr lang="en-US" sz="1400" dirty="0"/>
              <a:t> -&gt; [10 20 30 90]</a:t>
            </a:r>
          </a:p>
          <a:p>
            <a:pPr marL="342900" indent="-342900">
              <a:buFont typeface="+mj-lt"/>
              <a:buAutoNum type="arabicPeriod" startAt="28"/>
            </a:pPr>
            <a:r>
              <a:rPr lang="en-US" sz="1400" dirty="0" err="1"/>
              <a:t>Train_data</a:t>
            </a:r>
            <a:r>
              <a:rPr lang="en-US" sz="1400" dirty="0"/>
              <a:t> -&gt; [40, 90, 80, 20, 10, 70, 10, 80, 90, 60]   </a:t>
            </a:r>
            <a:r>
              <a:rPr lang="en-US" sz="1400" dirty="0" err="1"/>
              <a:t>Test_data</a:t>
            </a:r>
            <a:r>
              <a:rPr lang="en-US" sz="1400" dirty="0"/>
              <a:t> -&gt; [ 30  50 100]</a:t>
            </a:r>
          </a:p>
          <a:p>
            <a:pPr marL="342900" indent="-342900">
              <a:buFont typeface="+mj-lt"/>
              <a:buAutoNum type="arabicPeriod" startAt="28"/>
            </a:pPr>
            <a:r>
              <a:rPr lang="en-US" sz="1400" dirty="0" err="1"/>
              <a:t>Train_data</a:t>
            </a:r>
            <a:r>
              <a:rPr lang="en-US" sz="1400" dirty="0"/>
              <a:t> -&gt; [50, 80, 90, 90, 80, 80, 80, 20, 30, 90]   </a:t>
            </a:r>
            <a:r>
              <a:rPr lang="en-US" sz="1400" dirty="0" err="1"/>
              <a:t>Test_data</a:t>
            </a:r>
            <a:r>
              <a:rPr lang="en-US" sz="1400" dirty="0"/>
              <a:t> -&gt; [ 10  40  60  70 100]</a:t>
            </a:r>
          </a:p>
          <a:p>
            <a:pPr marL="342900" indent="-342900">
              <a:buFont typeface="+mj-lt"/>
              <a:buAutoNum type="arabicPeriod" startAt="28"/>
            </a:pPr>
            <a:r>
              <a:rPr lang="en-US" sz="1400" dirty="0" err="1"/>
              <a:t>Train_data</a:t>
            </a:r>
            <a:r>
              <a:rPr lang="en-US" sz="1400" dirty="0"/>
              <a:t> -&gt; [90, 40, 40, 80, 20, 80, 90, 30, 50, 90]   </a:t>
            </a:r>
            <a:r>
              <a:rPr lang="en-US" sz="1400" dirty="0" err="1"/>
              <a:t>Test_data</a:t>
            </a:r>
            <a:r>
              <a:rPr lang="en-US" sz="1400" dirty="0"/>
              <a:t> -&gt; [ 10  60  70 100]</a:t>
            </a:r>
          </a:p>
          <a:p>
            <a:pPr marL="342900" indent="-342900">
              <a:buFont typeface="+mj-lt"/>
              <a:buAutoNum type="arabicPeriod" startAt="28"/>
            </a:pPr>
            <a:r>
              <a:rPr lang="en-US" sz="1400" dirty="0" err="1"/>
              <a:t>Train_data</a:t>
            </a:r>
            <a:r>
              <a:rPr lang="en-US" sz="1400" dirty="0"/>
              <a:t> -&gt; [40, 50, 100, 100, 70, 60, 40, 100, 50, 10]   </a:t>
            </a:r>
            <a:r>
              <a:rPr lang="en-US" sz="1400" dirty="0" err="1"/>
              <a:t>Test_data</a:t>
            </a:r>
            <a:r>
              <a:rPr lang="en-US" sz="1400" dirty="0"/>
              <a:t> -&gt; [20 30 80 90]</a:t>
            </a:r>
          </a:p>
          <a:p>
            <a:pPr marL="342900" indent="-342900">
              <a:buFont typeface="+mj-lt"/>
              <a:buAutoNum type="arabicPeriod" startAt="28"/>
            </a:pPr>
            <a:r>
              <a:rPr lang="en-US" sz="1400" dirty="0" err="1"/>
              <a:t>Train_data</a:t>
            </a:r>
            <a:r>
              <a:rPr lang="en-US" sz="1400" dirty="0"/>
              <a:t> -&gt; [30, 20, 30, 70, 20, 20, 30, 80, 40, 70]   </a:t>
            </a:r>
            <a:r>
              <a:rPr lang="en-US" sz="1400" dirty="0" err="1"/>
              <a:t>Test_data</a:t>
            </a:r>
            <a:r>
              <a:rPr lang="en-US" sz="1400" dirty="0"/>
              <a:t> -&gt; [ 10  50  60  90 100]</a:t>
            </a:r>
          </a:p>
          <a:p>
            <a:pPr marL="342900" indent="-342900">
              <a:buFont typeface="+mj-lt"/>
              <a:buAutoNum type="arabicPeriod" startAt="28"/>
            </a:pPr>
            <a:r>
              <a:rPr lang="en-US" sz="1400" dirty="0" err="1"/>
              <a:t>Train_data</a:t>
            </a:r>
            <a:r>
              <a:rPr lang="en-US" sz="1400" dirty="0"/>
              <a:t> -&gt; [10, 10, 70, 50, 60, 40, 70, 70, 100, 10]   </a:t>
            </a:r>
            <a:r>
              <a:rPr lang="en-US" sz="1400" dirty="0" err="1"/>
              <a:t>Test_data</a:t>
            </a:r>
            <a:r>
              <a:rPr lang="en-US" sz="1400" dirty="0"/>
              <a:t> -&gt; [20 30 80 90]</a:t>
            </a:r>
          </a:p>
          <a:p>
            <a:pPr marL="342900" indent="-342900">
              <a:buFont typeface="+mj-lt"/>
              <a:buAutoNum type="arabicPeriod" startAt="28"/>
            </a:pPr>
            <a:r>
              <a:rPr lang="en-US" sz="1400" dirty="0" err="1"/>
              <a:t>Train_data</a:t>
            </a:r>
            <a:r>
              <a:rPr lang="en-US" sz="1400" dirty="0"/>
              <a:t> -&gt; [10, 40, 50, 100, 30, 100, 20, 10, 80, 70]   </a:t>
            </a:r>
            <a:r>
              <a:rPr lang="en-US" sz="1400" dirty="0" err="1"/>
              <a:t>Test_data</a:t>
            </a:r>
            <a:r>
              <a:rPr lang="en-US" sz="1400" dirty="0"/>
              <a:t> -&gt; [60 90]</a:t>
            </a:r>
          </a:p>
          <a:p>
            <a:pPr marL="342900" indent="-342900">
              <a:buFont typeface="+mj-lt"/>
              <a:buAutoNum type="arabicPeriod" startAt="28"/>
            </a:pPr>
            <a:r>
              <a:rPr lang="en-US" sz="1400" dirty="0" err="1"/>
              <a:t>Train_data</a:t>
            </a:r>
            <a:r>
              <a:rPr lang="en-US" sz="1400" dirty="0"/>
              <a:t> -&gt; [90, 30, 10, 70, 50, 40, 30, 100, 20, 40]   </a:t>
            </a:r>
            <a:r>
              <a:rPr lang="en-US" sz="1400" dirty="0" err="1"/>
              <a:t>Test_data</a:t>
            </a:r>
            <a:r>
              <a:rPr lang="en-US" sz="1400" dirty="0"/>
              <a:t> -&gt; [60 80]</a:t>
            </a:r>
          </a:p>
          <a:p>
            <a:pPr marL="342900" indent="-342900">
              <a:buFont typeface="+mj-lt"/>
              <a:buAutoNum type="arabicPeriod" startAt="28"/>
            </a:pPr>
            <a:r>
              <a:rPr lang="en-US" sz="1400" dirty="0" err="1"/>
              <a:t>Train_data</a:t>
            </a:r>
            <a:r>
              <a:rPr lang="en-US" sz="1400" dirty="0"/>
              <a:t> -&gt; [40, 50, 90, 100, 30, 100, 90, 30, 50, 70]   </a:t>
            </a:r>
            <a:r>
              <a:rPr lang="en-US" sz="1400" dirty="0" err="1"/>
              <a:t>Test_data</a:t>
            </a:r>
            <a:r>
              <a:rPr lang="en-US" sz="1400" dirty="0"/>
              <a:t> -&gt; [10 20 60 80]</a:t>
            </a:r>
          </a:p>
          <a:p>
            <a:pPr marL="342900" indent="-342900">
              <a:buFont typeface="+mj-lt"/>
              <a:buAutoNum type="arabicPeriod" startAt="28"/>
            </a:pPr>
            <a:r>
              <a:rPr lang="en-US" sz="1400" dirty="0" err="1"/>
              <a:t>Train_data</a:t>
            </a:r>
            <a:r>
              <a:rPr lang="en-US" sz="1400" dirty="0"/>
              <a:t> -&gt; [30, 10, 20, 70, 60, 90, 90, 30, 70, 60]   </a:t>
            </a:r>
            <a:r>
              <a:rPr lang="en-US" sz="1400" dirty="0" err="1"/>
              <a:t>Test_data</a:t>
            </a:r>
            <a:r>
              <a:rPr lang="en-US" sz="1400" dirty="0"/>
              <a:t> -&gt; [ 40  50  80 100]</a:t>
            </a:r>
          </a:p>
          <a:p>
            <a:pPr marL="342900" indent="-342900">
              <a:buFont typeface="+mj-lt"/>
              <a:buAutoNum type="arabicPeriod" startAt="28"/>
            </a:pPr>
            <a:r>
              <a:rPr lang="en-US" sz="1400" dirty="0" err="1"/>
              <a:t>Train_data</a:t>
            </a:r>
            <a:r>
              <a:rPr lang="en-US" sz="1400" dirty="0"/>
              <a:t> -&gt; [100, 60, 90, 20, 100, 70, 20, 50, 70, 100]   </a:t>
            </a:r>
            <a:r>
              <a:rPr lang="en-US" sz="1400" dirty="0" err="1"/>
              <a:t>Test_data</a:t>
            </a:r>
            <a:r>
              <a:rPr lang="en-US" sz="1400" dirty="0"/>
              <a:t> -&gt; [10 30 40 80]</a:t>
            </a:r>
          </a:p>
          <a:p>
            <a:pPr marL="342900" indent="-342900">
              <a:buFont typeface="+mj-lt"/>
              <a:buAutoNum type="arabicPeriod" startAt="28"/>
            </a:pPr>
            <a:r>
              <a:rPr lang="en-US" sz="1400" dirty="0" err="1"/>
              <a:t>Train_data</a:t>
            </a:r>
            <a:r>
              <a:rPr lang="en-US" sz="1400" dirty="0"/>
              <a:t> -&gt; [50, 90, 30, 60, 40, 80, 20, 10, 40, 90]   </a:t>
            </a:r>
            <a:r>
              <a:rPr lang="en-US" sz="1400" dirty="0" err="1"/>
              <a:t>Test_data</a:t>
            </a:r>
            <a:r>
              <a:rPr lang="en-US" sz="1400" dirty="0"/>
              <a:t> -&gt; [ 70 100]</a:t>
            </a:r>
          </a:p>
          <a:p>
            <a:pPr marL="342900" indent="-342900">
              <a:buFont typeface="+mj-lt"/>
              <a:buAutoNum type="arabicPeriod" startAt="28"/>
            </a:pPr>
            <a:r>
              <a:rPr lang="en-US" sz="1400" dirty="0" err="1"/>
              <a:t>Train_data</a:t>
            </a:r>
            <a:r>
              <a:rPr lang="en-US" sz="1400" dirty="0"/>
              <a:t> -&gt; [10, 30, 20, 10, 80, 60, 20, 40, 20, 70]   </a:t>
            </a:r>
            <a:r>
              <a:rPr lang="en-US" sz="1400" dirty="0" err="1"/>
              <a:t>Test_data</a:t>
            </a:r>
            <a:r>
              <a:rPr lang="en-US" sz="1400" dirty="0"/>
              <a:t> -&gt; [ 50  90 100]</a:t>
            </a:r>
          </a:p>
          <a:p>
            <a:pPr marL="342900" indent="-342900">
              <a:buFont typeface="+mj-lt"/>
              <a:buAutoNum type="arabicPeriod" startAt="28"/>
            </a:pPr>
            <a:r>
              <a:rPr lang="en-US" sz="1400" dirty="0" err="1"/>
              <a:t>Train_data</a:t>
            </a:r>
            <a:r>
              <a:rPr lang="en-US" sz="1400" dirty="0"/>
              <a:t> -&gt; [90, 100, 60, 80, 10, 90, 20, 30, 30, 30]   </a:t>
            </a:r>
            <a:r>
              <a:rPr lang="en-US" sz="1400" dirty="0" err="1"/>
              <a:t>Test_data</a:t>
            </a:r>
            <a:r>
              <a:rPr lang="en-US" sz="1400" dirty="0"/>
              <a:t> -&gt; [40 50 70]</a:t>
            </a:r>
          </a:p>
          <a:p>
            <a:pPr marL="342900" indent="-342900">
              <a:buFont typeface="+mj-lt"/>
              <a:buAutoNum type="arabicPeriod" startAt="28"/>
            </a:pPr>
            <a:r>
              <a:rPr lang="en-US" sz="1400" dirty="0" err="1"/>
              <a:t>Train_data</a:t>
            </a:r>
            <a:r>
              <a:rPr lang="en-US" sz="1400" dirty="0"/>
              <a:t> -&gt; [60, 70, 70, 100, 20, 30, 20, 50, 60, 70]   </a:t>
            </a:r>
            <a:r>
              <a:rPr lang="en-US" sz="1400" dirty="0" err="1"/>
              <a:t>Test_data</a:t>
            </a:r>
            <a:r>
              <a:rPr lang="en-US" sz="1400" dirty="0"/>
              <a:t> -&gt; [10 40 80 90]</a:t>
            </a:r>
          </a:p>
          <a:p>
            <a:pPr marL="342900" indent="-342900">
              <a:buFont typeface="+mj-lt"/>
              <a:buAutoNum type="arabicPeriod" startAt="28"/>
            </a:pPr>
            <a:r>
              <a:rPr lang="en-US" sz="1400" dirty="0" err="1"/>
              <a:t>Train_data</a:t>
            </a:r>
            <a:r>
              <a:rPr lang="en-US" sz="1400" dirty="0"/>
              <a:t> -&gt; [20, 10, 50, 30, 90, 50, 100, 80, 40, 100]   </a:t>
            </a:r>
            <a:r>
              <a:rPr lang="en-US" sz="1400" dirty="0" err="1"/>
              <a:t>Test_data</a:t>
            </a:r>
            <a:r>
              <a:rPr lang="en-US" sz="1400" dirty="0"/>
              <a:t> -&gt; [60 70]</a:t>
            </a:r>
          </a:p>
          <a:p>
            <a:pPr marL="342900" indent="-342900">
              <a:buFont typeface="+mj-lt"/>
              <a:buAutoNum type="arabicPeriod" startAt="28"/>
            </a:pPr>
            <a:r>
              <a:rPr lang="en-US" sz="1400" dirty="0" err="1"/>
              <a:t>Train_data</a:t>
            </a:r>
            <a:r>
              <a:rPr lang="en-US" sz="1400" dirty="0"/>
              <a:t> -&gt; [10, 30, 10, 40, 80, 60, 20, 40, 60, 30]   </a:t>
            </a:r>
            <a:r>
              <a:rPr lang="en-US" sz="1400" dirty="0" err="1"/>
              <a:t>Test_data</a:t>
            </a:r>
            <a:r>
              <a:rPr lang="en-US" sz="1400" dirty="0"/>
              <a:t> -&gt; [ 50  70  90 100]</a:t>
            </a:r>
          </a:p>
          <a:p>
            <a:pPr marL="342900" indent="-342900">
              <a:buFont typeface="+mj-lt"/>
              <a:buAutoNum type="arabicPeriod" startAt="28"/>
            </a:pPr>
            <a:r>
              <a:rPr lang="en-US" sz="1400" dirty="0" err="1"/>
              <a:t>Train_data</a:t>
            </a:r>
            <a:r>
              <a:rPr lang="en-US" sz="1400" dirty="0"/>
              <a:t> -&gt; [60, 100, 70, 70, 70, 20, 30, 90, 90, 20]   </a:t>
            </a:r>
            <a:r>
              <a:rPr lang="en-US" sz="1400" dirty="0" err="1"/>
              <a:t>Test_data</a:t>
            </a:r>
            <a:r>
              <a:rPr lang="en-US" sz="1400" dirty="0"/>
              <a:t> -&gt; [10 40 50 80]</a:t>
            </a:r>
          </a:p>
          <a:p>
            <a:pPr marL="342900" indent="-342900">
              <a:buFont typeface="+mj-lt"/>
              <a:buAutoNum type="arabicPeriod" startAt="28"/>
            </a:pPr>
            <a:r>
              <a:rPr lang="en-US" sz="1400" dirty="0" err="1"/>
              <a:t>Train_data</a:t>
            </a:r>
            <a:r>
              <a:rPr lang="en-US" sz="1400" dirty="0"/>
              <a:t> -&gt; [40, 80, 80, 20, 80, 90, 50, 30, 30, 80]   </a:t>
            </a:r>
            <a:r>
              <a:rPr lang="en-US" sz="1400" dirty="0" err="1"/>
              <a:t>Test_data</a:t>
            </a:r>
            <a:r>
              <a:rPr lang="en-US" sz="1400" dirty="0"/>
              <a:t> -&gt; [ 10  60  70 100]</a:t>
            </a:r>
          </a:p>
          <a:p>
            <a:pPr marL="342900" indent="-342900">
              <a:buFont typeface="+mj-lt"/>
              <a:buAutoNum type="arabicPeriod" startAt="28"/>
            </a:pPr>
            <a:r>
              <a:rPr lang="en-US" sz="1400" dirty="0" err="1"/>
              <a:t>Train_data</a:t>
            </a:r>
            <a:r>
              <a:rPr lang="en-US" sz="1400" dirty="0"/>
              <a:t> -&gt; [10, 50, 60, 70, 100, 60, 30, 80, 100, 70]   </a:t>
            </a:r>
            <a:r>
              <a:rPr lang="en-US" sz="1400" dirty="0" err="1"/>
              <a:t>Test_data</a:t>
            </a:r>
            <a:r>
              <a:rPr lang="en-US" sz="1400" dirty="0"/>
              <a:t> -&gt; [20 40 90]</a:t>
            </a:r>
          </a:p>
          <a:p>
            <a:pPr marL="342900" indent="-342900">
              <a:buFont typeface="+mj-lt"/>
              <a:buAutoNum type="arabicPeriod" startAt="28"/>
            </a:pPr>
            <a:r>
              <a:rPr lang="en-US" sz="1400" dirty="0" err="1"/>
              <a:t>Train_data</a:t>
            </a:r>
            <a:r>
              <a:rPr lang="en-US" sz="1400" dirty="0"/>
              <a:t> -&gt; [80, 20, 40, 100, 10, 90, 50, 40, 90, 20]   </a:t>
            </a:r>
            <a:r>
              <a:rPr lang="en-US" sz="1400" dirty="0" err="1"/>
              <a:t>Test_data</a:t>
            </a:r>
            <a:r>
              <a:rPr lang="en-US" sz="1400" dirty="0"/>
              <a:t> -&gt; [30 60 70]</a:t>
            </a:r>
          </a:p>
          <a:p>
            <a:pPr marL="342900" indent="-342900">
              <a:buFont typeface="+mj-lt"/>
              <a:buAutoNum type="arabicPeriod" startAt="28"/>
            </a:pPr>
            <a:r>
              <a:rPr lang="en-US" sz="1400" dirty="0" err="1"/>
              <a:t>Train_data</a:t>
            </a:r>
            <a:r>
              <a:rPr lang="en-US" sz="1400" dirty="0"/>
              <a:t> -&gt; [10, 70, 60, 50, 50, 100, 40, 50, 80, 50]   </a:t>
            </a:r>
            <a:r>
              <a:rPr lang="en-US" sz="1400" dirty="0" err="1"/>
              <a:t>Test_data</a:t>
            </a:r>
            <a:r>
              <a:rPr lang="en-US" sz="1400" dirty="0"/>
              <a:t> -&gt; [20 30 90]</a:t>
            </a:r>
          </a:p>
        </p:txBody>
      </p:sp>
    </p:spTree>
    <p:extLst>
      <p:ext uri="{BB962C8B-B14F-4D97-AF65-F5344CB8AC3E}">
        <p14:creationId xmlns:p14="http://schemas.microsoft.com/office/powerpoint/2010/main" val="58995050"/>
      </p:ext>
    </p:extLst>
  </p:cSld>
  <p:clrMapOvr>
    <a:masterClrMapping/>
  </p:clrMapOvr>
  <p:transition spd="med">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990600"/>
            <a:ext cx="7924800" cy="4924425"/>
          </a:xfrm>
          <a:prstGeom prst="rect">
            <a:avLst/>
          </a:prstGeom>
          <a:noFill/>
        </p:spPr>
        <p:txBody>
          <a:bodyPr wrap="square" rtlCol="0">
            <a:spAutoFit/>
          </a:bodyPr>
          <a:lstStyle/>
          <a:p>
            <a:pPr marL="342900" indent="-342900"/>
            <a:r>
              <a:rPr lang="en-IN" sz="2400" dirty="0" err="1"/>
              <a:t>BootStrap</a:t>
            </a:r>
            <a:r>
              <a:rPr lang="en-IN" sz="2400" dirty="0"/>
              <a:t> Sampling</a:t>
            </a:r>
          </a:p>
          <a:p>
            <a:pPr marL="342900" indent="-342900">
              <a:buFont typeface="+mj-lt"/>
              <a:buAutoNum type="alphaLcPeriod"/>
            </a:pPr>
            <a:endParaRPr lang="en-IN" dirty="0"/>
          </a:p>
          <a:p>
            <a:pPr marL="342900" indent="-342900">
              <a:buFont typeface="+mj-lt"/>
              <a:buAutoNum type="arabicPeriod"/>
            </a:pPr>
            <a:r>
              <a:rPr lang="en-IN" sz="1600" dirty="0"/>
              <a:t>With the bootstrap samples available, we can create models on the training and test and average out the scores over all the runs. Refer to the attachment</a:t>
            </a:r>
          </a:p>
          <a:p>
            <a:pPr marL="342900" indent="-342900">
              <a:buFont typeface="+mj-lt"/>
              <a:buAutoNum type="arabicPeriod"/>
            </a:pPr>
            <a:endParaRPr lang="en-IN" sz="1600" dirty="0"/>
          </a:p>
          <a:p>
            <a:pPr marL="342900" indent="-342900">
              <a:buFont typeface="+mj-lt"/>
              <a:buAutoNum type="arabicPeriod"/>
            </a:pPr>
            <a:r>
              <a:rPr lang="en-IN" sz="1600" dirty="0"/>
              <a:t>When we create and test our model on bootstrapped data set, each iteration will give a performance score</a:t>
            </a:r>
          </a:p>
          <a:p>
            <a:pPr marL="342900" indent="-342900">
              <a:buFont typeface="+mj-lt"/>
              <a:buAutoNum type="arabicPeriod"/>
            </a:pPr>
            <a:endParaRPr lang="en-IN" sz="1600" dirty="0"/>
          </a:p>
          <a:p>
            <a:pPr marL="342900" indent="-342900">
              <a:buFont typeface="+mj-lt"/>
              <a:buAutoNum type="arabicPeriod"/>
            </a:pPr>
            <a:r>
              <a:rPr lang="en-IN" sz="1600" dirty="0"/>
              <a:t>When we increase the number of iterations to a large number and plot the frequency curve for the performance scores, one will notice the performance scores tend to follow normal distribution. </a:t>
            </a:r>
          </a:p>
          <a:p>
            <a:pPr marL="342900" indent="-342900">
              <a:buFont typeface="+mj-lt"/>
              <a:buAutoNum type="arabicPeriod"/>
            </a:pPr>
            <a:endParaRPr lang="en-IN" sz="1600" dirty="0"/>
          </a:p>
          <a:p>
            <a:pPr marL="342900" indent="-342900">
              <a:buFont typeface="+mj-lt"/>
              <a:buAutoNum type="arabicPeriod"/>
            </a:pPr>
            <a:r>
              <a:rPr lang="en-IN" sz="1600" dirty="0"/>
              <a:t>For very large number of iterations, the distribution becomes almost normal. This is known as the Central Limit Theorem. </a:t>
            </a:r>
          </a:p>
          <a:p>
            <a:pPr marL="342900" indent="-342900">
              <a:buFont typeface="+mj-lt"/>
              <a:buAutoNum type="arabicPeriod"/>
            </a:pPr>
            <a:endParaRPr lang="en-IN" sz="1600" dirty="0"/>
          </a:p>
          <a:p>
            <a:pPr marL="342900" indent="-342900">
              <a:buFont typeface="+mj-lt"/>
              <a:buAutoNum type="arabicPeriod"/>
            </a:pPr>
            <a:r>
              <a:rPr lang="en-IN" sz="1600" dirty="0"/>
              <a:t>Central Limit Theorem states “</a:t>
            </a:r>
            <a:r>
              <a:rPr lang="en-US" sz="1600" dirty="0"/>
              <a:t>the sampling distribution of the sample means approaches a normal distribution as the sample size gets larger — </a:t>
            </a:r>
            <a:r>
              <a:rPr lang="en-US" sz="1600" i="1" dirty="0"/>
              <a:t>no matter what the shape of the population distribution</a:t>
            </a:r>
            <a:r>
              <a:rPr lang="en-US" sz="1600" dirty="0"/>
              <a:t>.</a:t>
            </a:r>
            <a:endParaRPr lang="en-IN" sz="1600" dirty="0"/>
          </a:p>
          <a:p>
            <a:pPr marL="342900" indent="-342900">
              <a:buFont typeface="+mj-lt"/>
              <a:buAutoNum type="arabicPeriod"/>
            </a:pPr>
            <a:endParaRPr lang="en-IN" sz="1600" dirty="0"/>
          </a:p>
        </p:txBody>
      </p:sp>
      <p:graphicFrame>
        <p:nvGraphicFramePr>
          <p:cNvPr id="4" name="Object 3">
            <a:extLst>
              <a:ext uri="{FF2B5EF4-FFF2-40B4-BE49-F238E27FC236}">
                <a16:creationId xmlns:a16="http://schemas.microsoft.com/office/drawing/2014/main" id="{EA333EB0-6613-4F0F-8110-99C79564FA89}"/>
              </a:ext>
            </a:extLst>
          </p:cNvPr>
          <p:cNvGraphicFramePr>
            <a:graphicFrameLocks noChangeAspect="1"/>
          </p:cNvGraphicFramePr>
          <p:nvPr/>
        </p:nvGraphicFramePr>
        <p:xfrm>
          <a:off x="7696200" y="5638800"/>
          <a:ext cx="914400" cy="771525"/>
        </p:xfrm>
        <a:graphic>
          <a:graphicData uri="http://schemas.openxmlformats.org/presentationml/2006/ole">
            <mc:AlternateContent xmlns:mc="http://schemas.openxmlformats.org/markup-compatibility/2006">
              <mc:Choice xmlns:v="urn:schemas-microsoft-com:vml" Requires="v">
                <p:oleObj spid="_x0000_s34823" name="Packager Shell Object" showAsIcon="1" r:id="rId4" imgW="914400" imgH="771480" progId="Package">
                  <p:embed/>
                </p:oleObj>
              </mc:Choice>
              <mc:Fallback>
                <p:oleObj name="Packager Shell Object" showAsIcon="1" r:id="rId4" imgW="914400" imgH="771480" progId="Package">
                  <p:embed/>
                  <p:pic>
                    <p:nvPicPr>
                      <p:cNvPr id="4" name="Object 3">
                        <a:extLst>
                          <a:ext uri="{FF2B5EF4-FFF2-40B4-BE49-F238E27FC236}">
                            <a16:creationId xmlns:a16="http://schemas.microsoft.com/office/drawing/2014/main" id="{EA333EB0-6613-4F0F-8110-99C79564FA89}"/>
                          </a:ext>
                        </a:extLst>
                      </p:cNvPr>
                      <p:cNvPicPr/>
                      <p:nvPr/>
                    </p:nvPicPr>
                    <p:blipFill>
                      <a:blip r:embed="rId5"/>
                      <a:stretch>
                        <a:fillRect/>
                      </a:stretch>
                    </p:blipFill>
                    <p:spPr>
                      <a:xfrm>
                        <a:off x="7696200" y="56388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707018357"/>
      </p:ext>
    </p:extLst>
  </p:cSld>
  <p:clrMapOvr>
    <a:masterClrMapping/>
  </p:clrMapOvr>
  <p:transition spd="med">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990600"/>
            <a:ext cx="7924800" cy="4924425"/>
          </a:xfrm>
          <a:prstGeom prst="rect">
            <a:avLst/>
          </a:prstGeom>
          <a:noFill/>
        </p:spPr>
        <p:txBody>
          <a:bodyPr wrap="square" rtlCol="0">
            <a:spAutoFit/>
          </a:bodyPr>
          <a:lstStyle/>
          <a:p>
            <a:pPr marL="342900" indent="-342900"/>
            <a:r>
              <a:rPr lang="en-IN" sz="2400" dirty="0" err="1"/>
              <a:t>BootStrap</a:t>
            </a:r>
            <a:r>
              <a:rPr lang="en-IN" sz="2400" dirty="0"/>
              <a:t> Sampling</a:t>
            </a:r>
          </a:p>
          <a:p>
            <a:pPr marL="342900" indent="-342900">
              <a:buFont typeface="+mj-lt"/>
              <a:buAutoNum type="alphaLcPeriod"/>
            </a:pPr>
            <a:endParaRPr lang="en-IN" dirty="0"/>
          </a:p>
          <a:p>
            <a:pPr marL="342900" indent="-342900">
              <a:buFont typeface="+mj-lt"/>
              <a:buAutoNum type="arabicPeriod"/>
            </a:pPr>
            <a:r>
              <a:rPr lang="en-IN" sz="1600" dirty="0"/>
              <a:t>With the bootstrap samples available, we can create models on the training and test and average out the scores over all the runs. Refer to the attachment</a:t>
            </a:r>
          </a:p>
          <a:p>
            <a:pPr marL="342900" indent="-342900">
              <a:buFont typeface="+mj-lt"/>
              <a:buAutoNum type="arabicPeriod"/>
            </a:pPr>
            <a:endParaRPr lang="en-IN" sz="1600" dirty="0"/>
          </a:p>
          <a:p>
            <a:pPr marL="342900" indent="-342900">
              <a:buFont typeface="+mj-lt"/>
              <a:buAutoNum type="arabicPeriod"/>
            </a:pPr>
            <a:r>
              <a:rPr lang="en-IN" sz="1600" dirty="0"/>
              <a:t>When we create and test our model on bootstrapped data set, each iteration will give a performance score</a:t>
            </a:r>
          </a:p>
          <a:p>
            <a:pPr marL="342900" indent="-342900">
              <a:buFont typeface="+mj-lt"/>
              <a:buAutoNum type="arabicPeriod"/>
            </a:pPr>
            <a:endParaRPr lang="en-IN" sz="1600" dirty="0"/>
          </a:p>
          <a:p>
            <a:pPr marL="342900" indent="-342900">
              <a:buFont typeface="+mj-lt"/>
              <a:buAutoNum type="arabicPeriod"/>
            </a:pPr>
            <a:r>
              <a:rPr lang="en-IN" sz="1600" dirty="0"/>
              <a:t>When we increase the number of iterations to a large number and plot the frequency curve for the performance scores, one will notice the performance scores tend to follow normal distribution. </a:t>
            </a:r>
          </a:p>
          <a:p>
            <a:pPr marL="342900" indent="-342900">
              <a:buFont typeface="+mj-lt"/>
              <a:buAutoNum type="arabicPeriod"/>
            </a:pPr>
            <a:endParaRPr lang="en-IN" sz="1600" dirty="0"/>
          </a:p>
          <a:p>
            <a:pPr marL="342900" indent="-342900">
              <a:buFont typeface="+mj-lt"/>
              <a:buAutoNum type="arabicPeriod"/>
            </a:pPr>
            <a:r>
              <a:rPr lang="en-IN" sz="1600" dirty="0"/>
              <a:t>For very large number of iterations, the distribution becomes almost normal. This is known as the Central Limit Theorem. </a:t>
            </a:r>
          </a:p>
          <a:p>
            <a:pPr marL="342900" indent="-342900">
              <a:buFont typeface="+mj-lt"/>
              <a:buAutoNum type="arabicPeriod"/>
            </a:pPr>
            <a:endParaRPr lang="en-IN" sz="1600" dirty="0"/>
          </a:p>
          <a:p>
            <a:pPr marL="342900" indent="-342900">
              <a:buFont typeface="+mj-lt"/>
              <a:buAutoNum type="arabicPeriod"/>
            </a:pPr>
            <a:r>
              <a:rPr lang="en-IN" sz="1600" dirty="0"/>
              <a:t>Central Limit Theorem states “</a:t>
            </a:r>
            <a:r>
              <a:rPr lang="en-US" sz="1600" dirty="0"/>
              <a:t>the sampling distribution of the sample means approaches a normal distribution as the sample size gets larger — </a:t>
            </a:r>
            <a:r>
              <a:rPr lang="en-US" sz="1600" i="1" dirty="0"/>
              <a:t>no matter what the shape of the population distribution</a:t>
            </a:r>
            <a:r>
              <a:rPr lang="en-US" sz="1600" dirty="0"/>
              <a:t>.</a:t>
            </a:r>
            <a:endParaRPr lang="en-IN" sz="1600" dirty="0"/>
          </a:p>
          <a:p>
            <a:pPr marL="342900" indent="-342900">
              <a:buFont typeface="+mj-lt"/>
              <a:buAutoNum type="arabicPeriod"/>
            </a:pPr>
            <a:endParaRPr lang="en-IN" sz="1600" dirty="0"/>
          </a:p>
        </p:txBody>
      </p:sp>
    </p:spTree>
    <p:extLst>
      <p:ext uri="{BB962C8B-B14F-4D97-AF65-F5344CB8AC3E}">
        <p14:creationId xmlns:p14="http://schemas.microsoft.com/office/powerpoint/2010/main" val="2497422606"/>
      </p:ext>
    </p:extLst>
  </p:cSld>
  <p:clrMapOvr>
    <a:masterClrMapping/>
  </p:clrMapOvr>
  <p:transition spd="med">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990600"/>
            <a:ext cx="7924800" cy="5416868"/>
          </a:xfrm>
          <a:prstGeom prst="rect">
            <a:avLst/>
          </a:prstGeom>
          <a:noFill/>
        </p:spPr>
        <p:txBody>
          <a:bodyPr wrap="square" rtlCol="0">
            <a:spAutoFit/>
          </a:bodyPr>
          <a:lstStyle/>
          <a:p>
            <a:pPr marL="342900" indent="-342900">
              <a:buFont typeface="+mj-lt"/>
              <a:buAutoNum type="arabicPeriod"/>
            </a:pPr>
            <a:r>
              <a:rPr lang="en-IN" sz="1100" dirty="0"/>
              <a:t>from pandas import </a:t>
            </a:r>
            <a:r>
              <a:rPr lang="en-IN" sz="1100" dirty="0" err="1"/>
              <a:t>read_csv</a:t>
            </a:r>
            <a:endParaRPr lang="en-IN" sz="1100" dirty="0"/>
          </a:p>
          <a:p>
            <a:pPr marL="342900" indent="-342900">
              <a:buFont typeface="+mj-lt"/>
              <a:buAutoNum type="arabicPeriod"/>
            </a:pPr>
            <a:r>
              <a:rPr lang="en-IN" sz="1100" dirty="0"/>
              <a:t>from </a:t>
            </a:r>
            <a:r>
              <a:rPr lang="en-IN" sz="1100" dirty="0" err="1"/>
              <a:t>sklearn.utils</a:t>
            </a:r>
            <a:r>
              <a:rPr lang="en-IN" sz="1100" dirty="0"/>
              <a:t> import resample</a:t>
            </a:r>
          </a:p>
          <a:p>
            <a:pPr marL="342900" indent="-342900">
              <a:buFont typeface="+mj-lt"/>
              <a:buAutoNum type="arabicPeriod"/>
            </a:pPr>
            <a:r>
              <a:rPr lang="en-IN" sz="1100" dirty="0"/>
              <a:t>from </a:t>
            </a:r>
            <a:r>
              <a:rPr lang="en-IN" sz="1100" dirty="0" err="1"/>
              <a:t>sklearn.tree</a:t>
            </a:r>
            <a:r>
              <a:rPr lang="en-IN" sz="1100" dirty="0"/>
              <a:t> import </a:t>
            </a:r>
            <a:r>
              <a:rPr lang="en-IN" sz="1100" dirty="0" err="1"/>
              <a:t>DecisionTreeClassifier</a:t>
            </a:r>
            <a:endParaRPr lang="en-IN" sz="1100" dirty="0"/>
          </a:p>
          <a:p>
            <a:pPr marL="342900" indent="-342900">
              <a:buFont typeface="+mj-lt"/>
              <a:buAutoNum type="arabicPeriod"/>
            </a:pPr>
            <a:r>
              <a:rPr lang="en-IN" sz="1100" dirty="0"/>
              <a:t>from </a:t>
            </a:r>
            <a:r>
              <a:rPr lang="en-IN" sz="1100" dirty="0" err="1"/>
              <a:t>sklearn.metrics</a:t>
            </a:r>
            <a:r>
              <a:rPr lang="en-IN" sz="1100" dirty="0"/>
              <a:t> import </a:t>
            </a:r>
            <a:r>
              <a:rPr lang="en-IN" sz="1100" dirty="0" err="1"/>
              <a:t>accuracy_score</a:t>
            </a:r>
            <a:endParaRPr lang="en-IN" sz="1100" dirty="0"/>
          </a:p>
          <a:p>
            <a:pPr marL="342900" indent="-342900">
              <a:buFont typeface="+mj-lt"/>
              <a:buAutoNum type="arabicPeriod"/>
            </a:pPr>
            <a:r>
              <a:rPr lang="en-IN" sz="1100" dirty="0"/>
              <a:t>from matplotlib import </a:t>
            </a:r>
            <a:r>
              <a:rPr lang="en-IN" sz="1100" dirty="0" err="1"/>
              <a:t>pyplot</a:t>
            </a:r>
            <a:endParaRPr lang="en-IN" sz="1100" dirty="0"/>
          </a:p>
          <a:p>
            <a:pPr marL="342900" indent="-342900">
              <a:buFont typeface="+mj-lt"/>
              <a:buAutoNum type="arabicPeriod"/>
            </a:pPr>
            <a:r>
              <a:rPr lang="en-IN" sz="1100" dirty="0"/>
              <a:t>import </a:t>
            </a:r>
            <a:r>
              <a:rPr lang="en-IN" sz="1100" dirty="0" err="1"/>
              <a:t>numpy</a:t>
            </a:r>
            <a:r>
              <a:rPr lang="en-IN" sz="1100" dirty="0"/>
              <a:t> as np</a:t>
            </a:r>
          </a:p>
          <a:p>
            <a:pPr marL="342900" indent="-342900">
              <a:buFont typeface="+mj-lt"/>
              <a:buAutoNum type="arabicPeriod"/>
            </a:pPr>
            <a:endParaRPr lang="en-IN" sz="1100" dirty="0"/>
          </a:p>
          <a:p>
            <a:pPr marL="342900" indent="-342900">
              <a:buFont typeface="+mj-lt"/>
              <a:buAutoNum type="arabicPeriod"/>
            </a:pPr>
            <a:r>
              <a:rPr lang="en-IN" sz="1100" dirty="0"/>
              <a:t># load dataset</a:t>
            </a:r>
          </a:p>
          <a:p>
            <a:pPr marL="342900" indent="-342900">
              <a:buFont typeface="+mj-lt"/>
              <a:buAutoNum type="arabicPeriod"/>
            </a:pPr>
            <a:r>
              <a:rPr lang="en-IN" sz="1100" dirty="0"/>
              <a:t>data = </a:t>
            </a:r>
            <a:r>
              <a:rPr lang="en-IN" sz="1100" dirty="0" err="1"/>
              <a:t>read_csv</a:t>
            </a:r>
            <a:r>
              <a:rPr lang="en-IN" sz="1100" dirty="0"/>
              <a:t>('pima-</a:t>
            </a:r>
            <a:r>
              <a:rPr lang="en-IN" sz="1100" dirty="0" err="1"/>
              <a:t>indians</a:t>
            </a:r>
            <a:r>
              <a:rPr lang="en-IN" sz="1100" dirty="0"/>
              <a:t>-</a:t>
            </a:r>
            <a:r>
              <a:rPr lang="en-IN" sz="1100" dirty="0" err="1"/>
              <a:t>diabetes.data</a:t>
            </a:r>
            <a:r>
              <a:rPr lang="en-IN" sz="1100" dirty="0"/>
              <a:t>', header=None)</a:t>
            </a:r>
          </a:p>
          <a:p>
            <a:pPr marL="342900" indent="-342900">
              <a:buFont typeface="+mj-lt"/>
              <a:buAutoNum type="arabicPeriod"/>
            </a:pPr>
            <a:r>
              <a:rPr lang="en-IN" sz="1100" dirty="0"/>
              <a:t>values = </a:t>
            </a:r>
            <a:r>
              <a:rPr lang="en-IN" sz="1100" dirty="0" err="1"/>
              <a:t>data.values</a:t>
            </a:r>
            <a:endParaRPr lang="en-IN" sz="1100" dirty="0"/>
          </a:p>
          <a:p>
            <a:pPr marL="342900" indent="-342900">
              <a:buFont typeface="+mj-lt"/>
              <a:buAutoNum type="arabicPeriod"/>
            </a:pPr>
            <a:endParaRPr lang="en-IN" sz="1100" dirty="0"/>
          </a:p>
          <a:p>
            <a:pPr marL="342900" indent="-342900">
              <a:buFont typeface="+mj-lt"/>
              <a:buAutoNum type="arabicPeriod"/>
            </a:pPr>
            <a:r>
              <a:rPr lang="en-IN" sz="1100" dirty="0"/>
              <a:t># configure bootstrap</a:t>
            </a:r>
          </a:p>
          <a:p>
            <a:pPr marL="342900" indent="-342900">
              <a:buFont typeface="+mj-lt"/>
              <a:buAutoNum type="arabicPeriod"/>
            </a:pPr>
            <a:r>
              <a:rPr lang="en-IN" sz="1100" dirty="0" err="1"/>
              <a:t>n_iterations</a:t>
            </a:r>
            <a:r>
              <a:rPr lang="en-IN" sz="1100" dirty="0"/>
              <a:t> = 1000              # Number of bootstrap samples to create</a:t>
            </a:r>
          </a:p>
          <a:p>
            <a:pPr marL="342900" indent="-342900">
              <a:buFont typeface="+mj-lt"/>
              <a:buAutoNum type="arabicPeriod"/>
            </a:pPr>
            <a:r>
              <a:rPr lang="en-IN" sz="1100" dirty="0" err="1"/>
              <a:t>n_size</a:t>
            </a:r>
            <a:r>
              <a:rPr lang="en-IN" sz="1100" dirty="0"/>
              <a:t> = int(</a:t>
            </a:r>
            <a:r>
              <a:rPr lang="en-IN" sz="1100" dirty="0" err="1"/>
              <a:t>len</a:t>
            </a:r>
            <a:r>
              <a:rPr lang="en-IN" sz="1100" dirty="0"/>
              <a:t>(data) * 0.50)    # picking only 50 % of the given data in every bootstrap sample</a:t>
            </a:r>
          </a:p>
          <a:p>
            <a:pPr marL="342900" indent="-342900">
              <a:buFont typeface="+mj-lt"/>
              <a:buAutoNum type="arabicPeriod"/>
            </a:pPr>
            <a:endParaRPr lang="en-IN" sz="1100" dirty="0"/>
          </a:p>
          <a:p>
            <a:pPr marL="342900" indent="-342900">
              <a:buFont typeface="+mj-lt"/>
              <a:buAutoNum type="arabicPeriod"/>
            </a:pPr>
            <a:r>
              <a:rPr lang="en-IN" sz="1100" dirty="0"/>
              <a:t># run bootstrap</a:t>
            </a:r>
          </a:p>
          <a:p>
            <a:pPr marL="342900" indent="-342900">
              <a:buFont typeface="+mj-lt"/>
              <a:buAutoNum type="arabicPeriod"/>
            </a:pPr>
            <a:r>
              <a:rPr lang="en-IN" sz="1100" dirty="0"/>
              <a:t>stats = list()</a:t>
            </a:r>
          </a:p>
          <a:p>
            <a:pPr marL="342900" indent="-342900">
              <a:buFont typeface="+mj-lt"/>
              <a:buAutoNum type="arabicPeriod"/>
            </a:pPr>
            <a:r>
              <a:rPr lang="en-IN" sz="1100" dirty="0"/>
              <a:t>for </a:t>
            </a:r>
            <a:r>
              <a:rPr lang="en-IN" sz="1100" dirty="0" err="1"/>
              <a:t>i</a:t>
            </a:r>
            <a:r>
              <a:rPr lang="en-IN" sz="1100" dirty="0"/>
              <a:t> in range(</a:t>
            </a:r>
            <a:r>
              <a:rPr lang="en-IN" sz="1100" dirty="0" err="1"/>
              <a:t>n_iterations</a:t>
            </a:r>
            <a:r>
              <a:rPr lang="en-IN" sz="1100" dirty="0"/>
              <a:t>):</a:t>
            </a:r>
          </a:p>
          <a:p>
            <a:pPr marL="342900" indent="-342900">
              <a:buFont typeface="+mj-lt"/>
              <a:buAutoNum type="arabicPeriod"/>
            </a:pPr>
            <a:r>
              <a:rPr lang="en-IN" sz="1100" dirty="0"/>
              <a:t>	# prepare train and test sets</a:t>
            </a:r>
          </a:p>
          <a:p>
            <a:pPr marL="342900" indent="-342900">
              <a:buFont typeface="+mj-lt"/>
              <a:buAutoNum type="arabicPeriod"/>
            </a:pPr>
            <a:r>
              <a:rPr lang="en-IN" sz="1100" dirty="0"/>
              <a:t>	train = resample(values, </a:t>
            </a:r>
            <a:r>
              <a:rPr lang="en-IN" sz="1100" dirty="0" err="1"/>
              <a:t>n_samples</a:t>
            </a:r>
            <a:r>
              <a:rPr lang="en-IN" sz="1100" dirty="0"/>
              <a:t>=</a:t>
            </a:r>
            <a:r>
              <a:rPr lang="en-IN" sz="1100" dirty="0" err="1"/>
              <a:t>n_size</a:t>
            </a:r>
            <a:r>
              <a:rPr lang="en-IN" sz="1100" dirty="0"/>
              <a:t>)  # Sampling with replacement </a:t>
            </a:r>
          </a:p>
          <a:p>
            <a:pPr marL="342900" indent="-342900">
              <a:buFont typeface="+mj-lt"/>
              <a:buAutoNum type="arabicPeriod"/>
            </a:pPr>
            <a:r>
              <a:rPr lang="en-IN" sz="1100" dirty="0"/>
              <a:t>	test = </a:t>
            </a:r>
            <a:r>
              <a:rPr lang="en-IN" sz="1100" dirty="0" err="1"/>
              <a:t>np.array</a:t>
            </a:r>
            <a:r>
              <a:rPr lang="en-IN" sz="1100" dirty="0"/>
              <a:t>([x for x in values if </a:t>
            </a:r>
            <a:r>
              <a:rPr lang="en-IN" sz="1100" dirty="0" err="1"/>
              <a:t>x.tolist</a:t>
            </a:r>
            <a:r>
              <a:rPr lang="en-IN" sz="1100" dirty="0"/>
              <a:t>() not in </a:t>
            </a:r>
            <a:r>
              <a:rPr lang="en-IN" sz="1100" dirty="0" err="1"/>
              <a:t>train.tolist</a:t>
            </a:r>
            <a:r>
              <a:rPr lang="en-IN" sz="1100" dirty="0"/>
              <a:t>()])  # picking rest of the data not considered in sample</a:t>
            </a:r>
          </a:p>
          <a:p>
            <a:pPr marL="342900" indent="-342900">
              <a:buFont typeface="+mj-lt"/>
              <a:buAutoNum type="arabicPeriod"/>
            </a:pPr>
            <a:r>
              <a:rPr lang="en-IN" sz="1100" dirty="0"/>
              <a:t>    # fit model</a:t>
            </a:r>
          </a:p>
          <a:p>
            <a:pPr marL="342900" indent="-342900">
              <a:buFont typeface="+mj-lt"/>
              <a:buAutoNum type="arabicPeriod"/>
            </a:pPr>
            <a:r>
              <a:rPr lang="en-IN" sz="1100" dirty="0"/>
              <a:t>	model = </a:t>
            </a:r>
            <a:r>
              <a:rPr lang="en-IN" sz="1100" dirty="0" err="1"/>
              <a:t>DecisionTreeClassifier</a:t>
            </a:r>
            <a:r>
              <a:rPr lang="en-IN" sz="1100" dirty="0"/>
              <a:t>()</a:t>
            </a:r>
          </a:p>
          <a:p>
            <a:pPr marL="342900" indent="-342900">
              <a:buFont typeface="+mj-lt"/>
              <a:buAutoNum type="arabicPeriod"/>
            </a:pPr>
            <a:r>
              <a:rPr lang="en-IN" sz="1100" dirty="0"/>
              <a:t>	</a:t>
            </a:r>
            <a:r>
              <a:rPr lang="en-IN" sz="1100" dirty="0" err="1"/>
              <a:t>model.fit</a:t>
            </a:r>
            <a:r>
              <a:rPr lang="en-IN" sz="1100" dirty="0"/>
              <a:t>(train[:,:-1], train[:,-1])</a:t>
            </a:r>
          </a:p>
          <a:p>
            <a:pPr marL="342900" indent="-342900">
              <a:buFont typeface="+mj-lt"/>
              <a:buAutoNum type="arabicPeriod"/>
            </a:pPr>
            <a:r>
              <a:rPr lang="en-IN" sz="1100" dirty="0"/>
              <a:t>    # evaluate model</a:t>
            </a:r>
          </a:p>
          <a:p>
            <a:pPr marL="342900" indent="-342900">
              <a:buFont typeface="+mj-lt"/>
              <a:buAutoNum type="arabicPeriod"/>
            </a:pPr>
            <a:r>
              <a:rPr lang="en-IN" sz="1100" dirty="0"/>
              <a:t>	predictions = </a:t>
            </a:r>
            <a:r>
              <a:rPr lang="en-IN" sz="1100" dirty="0" err="1"/>
              <a:t>model.predict</a:t>
            </a:r>
            <a:r>
              <a:rPr lang="en-IN" sz="1100" dirty="0"/>
              <a:t>(test[:,:-1])</a:t>
            </a:r>
          </a:p>
          <a:p>
            <a:pPr marL="342900" indent="-342900">
              <a:buFont typeface="+mj-lt"/>
              <a:buAutoNum type="arabicPeriod"/>
            </a:pPr>
            <a:r>
              <a:rPr lang="en-IN" sz="1100" dirty="0"/>
              <a:t>	score = </a:t>
            </a:r>
            <a:r>
              <a:rPr lang="en-IN" sz="1100" dirty="0" err="1"/>
              <a:t>accuracy_score</a:t>
            </a:r>
            <a:r>
              <a:rPr lang="en-IN" sz="1100" dirty="0"/>
              <a:t>(test[:,-1], predictions)    # caution, overall accuracy score can mislead when classes are imbalanced</a:t>
            </a:r>
          </a:p>
          <a:p>
            <a:pPr marL="342900" indent="-342900">
              <a:buFont typeface="+mj-lt"/>
              <a:buAutoNum type="arabicPeriod"/>
            </a:pPr>
            <a:r>
              <a:rPr lang="en-IN" sz="1100" dirty="0"/>
              <a:t>	print(score)</a:t>
            </a:r>
          </a:p>
          <a:p>
            <a:pPr marL="342900" indent="-342900">
              <a:buFont typeface="+mj-lt"/>
              <a:buAutoNum type="arabicPeriod"/>
            </a:pPr>
            <a:r>
              <a:rPr lang="en-IN" sz="1100" dirty="0"/>
              <a:t>	</a:t>
            </a:r>
            <a:r>
              <a:rPr lang="en-IN" sz="1100" dirty="0" err="1"/>
              <a:t>stats.append</a:t>
            </a:r>
            <a:r>
              <a:rPr lang="en-IN" sz="1100" dirty="0"/>
              <a:t>(score</a:t>
            </a:r>
            <a:r>
              <a:rPr lang="en-IN" sz="1600" dirty="0"/>
              <a:t>)</a:t>
            </a:r>
          </a:p>
        </p:txBody>
      </p:sp>
      <p:graphicFrame>
        <p:nvGraphicFramePr>
          <p:cNvPr id="2" name="Object 1">
            <a:extLst>
              <a:ext uri="{FF2B5EF4-FFF2-40B4-BE49-F238E27FC236}">
                <a16:creationId xmlns:a16="http://schemas.microsoft.com/office/drawing/2014/main" id="{E1150E97-B8AF-4F3F-8FFD-030F96B571B8}"/>
              </a:ext>
            </a:extLst>
          </p:cNvPr>
          <p:cNvGraphicFramePr>
            <a:graphicFrameLocks noChangeAspect="1"/>
          </p:cNvGraphicFramePr>
          <p:nvPr/>
        </p:nvGraphicFramePr>
        <p:xfrm>
          <a:off x="8001000" y="5635943"/>
          <a:ext cx="914400" cy="771525"/>
        </p:xfrm>
        <a:graphic>
          <a:graphicData uri="http://schemas.openxmlformats.org/presentationml/2006/ole">
            <mc:AlternateContent xmlns:mc="http://schemas.openxmlformats.org/markup-compatibility/2006">
              <mc:Choice xmlns:v="urn:schemas-microsoft-com:vml" Requires="v">
                <p:oleObj spid="_x0000_s35847" name="Packager Shell Object" showAsIcon="1" r:id="rId4" imgW="914400" imgH="771480" progId="Package">
                  <p:embed/>
                </p:oleObj>
              </mc:Choice>
              <mc:Fallback>
                <p:oleObj name="Packager Shell Object" showAsIcon="1" r:id="rId4" imgW="914400" imgH="771480" progId="Package">
                  <p:embed/>
                  <p:pic>
                    <p:nvPicPr>
                      <p:cNvPr id="2" name="Object 1">
                        <a:extLst>
                          <a:ext uri="{FF2B5EF4-FFF2-40B4-BE49-F238E27FC236}">
                            <a16:creationId xmlns:a16="http://schemas.microsoft.com/office/drawing/2014/main" id="{E1150E97-B8AF-4F3F-8FFD-030F96B571B8}"/>
                          </a:ext>
                        </a:extLst>
                      </p:cNvPr>
                      <p:cNvPicPr/>
                      <p:nvPr/>
                    </p:nvPicPr>
                    <p:blipFill>
                      <a:blip r:embed="rId5"/>
                      <a:stretch>
                        <a:fillRect/>
                      </a:stretch>
                    </p:blipFill>
                    <p:spPr>
                      <a:xfrm>
                        <a:off x="8001000" y="5635943"/>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745372343"/>
      </p:ext>
    </p:extLst>
  </p:cSld>
  <p:clrMapOvr>
    <a:masterClrMapping/>
  </p:clrMapOvr>
  <p:transition spd="med">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990600"/>
            <a:ext cx="7924800" cy="4924425"/>
          </a:xfrm>
          <a:prstGeom prst="rect">
            <a:avLst/>
          </a:prstGeom>
          <a:noFill/>
        </p:spPr>
        <p:txBody>
          <a:bodyPr wrap="square" rtlCol="0">
            <a:spAutoFit/>
          </a:bodyPr>
          <a:lstStyle/>
          <a:p>
            <a:pPr marL="342900" indent="-342900"/>
            <a:r>
              <a:rPr lang="en-IN" sz="2400" dirty="0"/>
              <a:t>Model performance measures </a:t>
            </a:r>
          </a:p>
          <a:p>
            <a:pPr marL="342900" indent="-342900">
              <a:buFont typeface="+mj-lt"/>
              <a:buAutoNum type="alphaLcPeriod"/>
            </a:pPr>
            <a:endParaRPr lang="en-IN" dirty="0"/>
          </a:p>
          <a:p>
            <a:pPr marL="342900" indent="-342900">
              <a:buFont typeface="+mj-lt"/>
              <a:buAutoNum type="arabicPeriod"/>
            </a:pPr>
            <a:r>
              <a:rPr lang="en-IN" sz="1600" dirty="0"/>
              <a:t>We never give point estimates for model’s performance in production. We always give range estimates. For e.g. model accuracy is likely to be in the range of 80% - 95%</a:t>
            </a:r>
          </a:p>
          <a:p>
            <a:pPr marL="342900" indent="-342900">
              <a:buFont typeface="+mj-lt"/>
              <a:buAutoNum type="arabicPeriod"/>
            </a:pPr>
            <a:endParaRPr lang="en-IN" sz="1600" dirty="0"/>
          </a:p>
          <a:p>
            <a:pPr marL="342900" indent="-342900">
              <a:buFont typeface="+mj-lt"/>
              <a:buAutoNum type="arabicPeriod"/>
            </a:pPr>
            <a:r>
              <a:rPr lang="en-IN" sz="1600" dirty="0"/>
              <a:t>Range estimates indicate lack of surety. Which means less than 100% sure. Hence, range estimates need to be backed up by confidence level. How confident are we in the range. </a:t>
            </a:r>
          </a:p>
          <a:p>
            <a:pPr marL="342900" indent="-342900">
              <a:buFont typeface="+mj-lt"/>
              <a:buAutoNum type="arabicPeriod"/>
            </a:pPr>
            <a:endParaRPr lang="en-IN" sz="1600" dirty="0"/>
          </a:p>
          <a:p>
            <a:pPr marL="342900" indent="-342900">
              <a:buFont typeface="+mj-lt"/>
              <a:buAutoNum type="arabicPeriod"/>
            </a:pPr>
            <a:r>
              <a:rPr lang="en-IN" sz="1600" dirty="0"/>
              <a:t>Larger the range more confident we are. But range cannot be too large. The model becomes unreliable! </a:t>
            </a:r>
          </a:p>
          <a:p>
            <a:pPr marL="342900" indent="-342900">
              <a:buFont typeface="+mj-lt"/>
              <a:buAutoNum type="arabicPeriod"/>
            </a:pPr>
            <a:endParaRPr lang="en-IN" sz="1600" dirty="0"/>
          </a:p>
          <a:p>
            <a:pPr marL="342900" indent="-342900">
              <a:buFont typeface="+mj-lt"/>
              <a:buAutoNum type="arabicPeriod"/>
            </a:pPr>
            <a:r>
              <a:rPr lang="en-IN" sz="1600" dirty="0"/>
              <a:t>The general practice is to quote the range at 95% confidence level. If you are working in life critical projects, one needs to be 99.99999% confident</a:t>
            </a:r>
          </a:p>
          <a:p>
            <a:pPr marL="342900" indent="-342900">
              <a:buFont typeface="+mj-lt"/>
              <a:buAutoNum type="arabicPeriod"/>
            </a:pPr>
            <a:endParaRPr lang="en-IN" sz="1600" dirty="0"/>
          </a:p>
          <a:p>
            <a:pPr marL="342900" indent="-342900">
              <a:buFont typeface="+mj-lt"/>
              <a:buAutoNum type="arabicPeriod"/>
            </a:pPr>
            <a:r>
              <a:rPr lang="en-IN" sz="1600" dirty="0"/>
              <a:t>The range can be estimated through K-Fold validation or Bootstrap sampling</a:t>
            </a:r>
          </a:p>
          <a:p>
            <a:pPr marL="342900" indent="-342900">
              <a:buFont typeface="+mj-lt"/>
              <a:buAutoNum type="arabicPeriod"/>
            </a:pPr>
            <a:endParaRPr lang="en-IN" sz="1600" dirty="0"/>
          </a:p>
          <a:p>
            <a:pPr marL="342900" indent="-342900"/>
            <a:endParaRPr lang="en-IN" sz="1600" dirty="0"/>
          </a:p>
        </p:txBody>
      </p:sp>
    </p:spTree>
    <p:extLst>
      <p:ext uri="{BB962C8B-B14F-4D97-AF65-F5344CB8AC3E}">
        <p14:creationId xmlns:p14="http://schemas.microsoft.com/office/powerpoint/2010/main" val="1002218960"/>
      </p:ext>
    </p:extLst>
  </p:cSld>
  <p:clrMapOvr>
    <a:masterClrMapping/>
  </p:clrMapOvr>
  <p:transition spd="med">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1567696"/>
            <a:ext cx="7924800" cy="1785104"/>
          </a:xfrm>
          <a:prstGeom prst="rect">
            <a:avLst/>
          </a:prstGeom>
          <a:noFill/>
        </p:spPr>
        <p:txBody>
          <a:bodyPr wrap="square" rtlCol="0">
            <a:spAutoFit/>
          </a:bodyPr>
          <a:lstStyle/>
          <a:p>
            <a:pPr marL="342900" indent="-342900">
              <a:buFont typeface="+mj-lt"/>
              <a:buAutoNum type="arabicPeriod"/>
            </a:pPr>
            <a:r>
              <a:rPr lang="en-IN" sz="1100" dirty="0"/>
              <a:t># plot scores</a:t>
            </a:r>
          </a:p>
          <a:p>
            <a:pPr marL="342900" indent="-342900">
              <a:buFont typeface="+mj-lt"/>
              <a:buAutoNum type="arabicPeriod"/>
            </a:pPr>
            <a:r>
              <a:rPr lang="en-IN" sz="1100" dirty="0" err="1"/>
              <a:t>pyplot.hist</a:t>
            </a:r>
            <a:r>
              <a:rPr lang="en-IN" sz="1100" dirty="0"/>
              <a:t>(stats)</a:t>
            </a:r>
          </a:p>
          <a:p>
            <a:pPr marL="342900" indent="-342900">
              <a:buFont typeface="+mj-lt"/>
              <a:buAutoNum type="arabicPeriod"/>
            </a:pPr>
            <a:r>
              <a:rPr lang="en-IN" sz="1100" dirty="0" err="1"/>
              <a:t>pyplot.show</a:t>
            </a:r>
            <a:r>
              <a:rPr lang="en-IN" sz="1100" dirty="0"/>
              <a:t>()</a:t>
            </a:r>
          </a:p>
          <a:p>
            <a:pPr marL="342900" indent="-342900">
              <a:buFont typeface="+mj-lt"/>
              <a:buAutoNum type="arabicPeriod"/>
            </a:pPr>
            <a:r>
              <a:rPr lang="en-IN" sz="1100" dirty="0"/>
              <a:t># confidence intervals</a:t>
            </a:r>
          </a:p>
          <a:p>
            <a:pPr marL="342900" indent="-342900">
              <a:buFont typeface="+mj-lt"/>
              <a:buAutoNum type="arabicPeriod"/>
            </a:pPr>
            <a:r>
              <a:rPr lang="en-IN" sz="1100" dirty="0"/>
              <a:t>alpha = 0.95                             # for 95% confidence </a:t>
            </a:r>
          </a:p>
          <a:p>
            <a:pPr marL="342900" indent="-342900">
              <a:buFont typeface="+mj-lt"/>
              <a:buAutoNum type="arabicPeriod"/>
            </a:pPr>
            <a:r>
              <a:rPr lang="en-IN" sz="1100" dirty="0"/>
              <a:t>p = ((1.0-alpha)/2.0) * 100              # tail regions on right and left .25 on each side indicated by P value (border)</a:t>
            </a:r>
          </a:p>
          <a:p>
            <a:pPr marL="342900" indent="-342900">
              <a:buFont typeface="+mj-lt"/>
              <a:buAutoNum type="arabicPeriod"/>
            </a:pPr>
            <a:r>
              <a:rPr lang="en-IN" sz="1100" dirty="0"/>
              <a:t>lower = max(0.0, </a:t>
            </a:r>
            <a:r>
              <a:rPr lang="en-IN" sz="1100" dirty="0" err="1"/>
              <a:t>np.percentile</a:t>
            </a:r>
            <a:r>
              <a:rPr lang="en-IN" sz="1100" dirty="0"/>
              <a:t>(stats, p))  </a:t>
            </a:r>
          </a:p>
          <a:p>
            <a:pPr marL="342900" indent="-342900">
              <a:buFont typeface="+mj-lt"/>
              <a:buAutoNum type="arabicPeriod"/>
            </a:pPr>
            <a:r>
              <a:rPr lang="en-IN" sz="1100" dirty="0"/>
              <a:t>p = (alpha+((1.0-alpha)/2.0)) * 100</a:t>
            </a:r>
          </a:p>
          <a:p>
            <a:pPr marL="342900" indent="-342900">
              <a:buFont typeface="+mj-lt"/>
              <a:buAutoNum type="arabicPeriod"/>
            </a:pPr>
            <a:r>
              <a:rPr lang="en-IN" sz="1100" dirty="0"/>
              <a:t>upper = min(1.0, </a:t>
            </a:r>
            <a:r>
              <a:rPr lang="en-IN" sz="1100" dirty="0" err="1"/>
              <a:t>np.percentile</a:t>
            </a:r>
            <a:r>
              <a:rPr lang="en-IN" sz="1100" dirty="0"/>
              <a:t>(stats, p))</a:t>
            </a:r>
          </a:p>
          <a:p>
            <a:pPr marL="342900" indent="-342900">
              <a:buFont typeface="+mj-lt"/>
              <a:buAutoNum type="arabicPeriod"/>
            </a:pPr>
            <a:r>
              <a:rPr lang="en-IN" sz="1100" dirty="0"/>
              <a:t>print('%.1f confidence interval %.1f%% and %.1f%%' % (alpha*100, lower*100, upper*100))</a:t>
            </a:r>
            <a:endParaRPr lang="en-IN" sz="1600" dirty="0"/>
          </a:p>
        </p:txBody>
      </p:sp>
      <p:pic>
        <p:nvPicPr>
          <p:cNvPr id="2" name="Picture 1">
            <a:extLst>
              <a:ext uri="{FF2B5EF4-FFF2-40B4-BE49-F238E27FC236}">
                <a16:creationId xmlns:a16="http://schemas.microsoft.com/office/drawing/2014/main" id="{363FEE08-8232-479D-BADA-8613E00BAB2E}"/>
              </a:ext>
            </a:extLst>
          </p:cNvPr>
          <p:cNvPicPr>
            <a:picLocks noChangeAspect="1"/>
          </p:cNvPicPr>
          <p:nvPr/>
        </p:nvPicPr>
        <p:blipFill>
          <a:blip r:embed="rId3"/>
          <a:stretch>
            <a:fillRect/>
          </a:stretch>
        </p:blipFill>
        <p:spPr>
          <a:xfrm>
            <a:off x="2438400" y="3648075"/>
            <a:ext cx="3657600" cy="2600325"/>
          </a:xfrm>
          <a:prstGeom prst="rect">
            <a:avLst/>
          </a:prstGeom>
        </p:spPr>
      </p:pic>
      <p:sp>
        <p:nvSpPr>
          <p:cNvPr id="4" name="TextBox 3">
            <a:extLst>
              <a:ext uri="{FF2B5EF4-FFF2-40B4-BE49-F238E27FC236}">
                <a16:creationId xmlns:a16="http://schemas.microsoft.com/office/drawing/2014/main" id="{15072A5F-B90F-4DBB-AC6B-6130218F60FC}"/>
              </a:ext>
            </a:extLst>
          </p:cNvPr>
          <p:cNvSpPr txBox="1"/>
          <p:nvPr/>
        </p:nvSpPr>
        <p:spPr>
          <a:xfrm>
            <a:off x="304800" y="874505"/>
            <a:ext cx="7772400" cy="461665"/>
          </a:xfrm>
          <a:prstGeom prst="rect">
            <a:avLst/>
          </a:prstGeom>
          <a:noFill/>
        </p:spPr>
        <p:txBody>
          <a:bodyPr wrap="square" rtlCol="0">
            <a:spAutoFit/>
          </a:bodyPr>
          <a:lstStyle/>
          <a:p>
            <a:r>
              <a:rPr lang="en-US" sz="2400" dirty="0"/>
              <a:t>Model Accuracy estimates using </a:t>
            </a:r>
            <a:r>
              <a:rPr lang="en-US" sz="2400" dirty="0" err="1"/>
              <a:t>BootStrapping</a:t>
            </a:r>
            <a:endParaRPr lang="en-US" sz="2400" dirty="0"/>
          </a:p>
        </p:txBody>
      </p:sp>
    </p:spTree>
    <p:extLst>
      <p:ext uri="{BB962C8B-B14F-4D97-AF65-F5344CB8AC3E}">
        <p14:creationId xmlns:p14="http://schemas.microsoft.com/office/powerpoint/2010/main" val="4127706663"/>
      </p:ext>
    </p:extLst>
  </p:cSld>
  <p:clrMapOvr>
    <a:masterClrMapping/>
  </p:clrMapOvr>
  <p:transition spd="med">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2" name="Chart 1">
                <a:extLst>
                  <a:ext uri="{FF2B5EF4-FFF2-40B4-BE49-F238E27FC236}">
                    <a16:creationId xmlns:a16="http://schemas.microsoft.com/office/drawing/2014/main" id="{1C0C43F3-F0C5-4B10-B898-F89D3EAAFE9F}"/>
                  </a:ext>
                </a:extLst>
              </p:cNvPr>
              <p:cNvGraphicFramePr/>
              <p:nvPr/>
            </p:nvGraphicFramePr>
            <p:xfrm>
              <a:off x="3657600" y="1941871"/>
              <a:ext cx="45720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2" name="Chart 1">
                <a:extLst>
                  <a:ext uri="{FF2B5EF4-FFF2-40B4-BE49-F238E27FC236}">
                    <a16:creationId xmlns:a16="http://schemas.microsoft.com/office/drawing/2014/main" id="{1C0C43F3-F0C5-4B10-B898-F89D3EAAFE9F}"/>
                  </a:ext>
                </a:extLst>
              </p:cNvPr>
              <p:cNvPicPr>
                <a:picLocks noGrp="1" noRot="1" noChangeAspect="1" noMove="1" noResize="1" noEditPoints="1" noAdjustHandles="1" noChangeArrowheads="1" noChangeShapeType="1"/>
              </p:cNvPicPr>
              <p:nvPr/>
            </p:nvPicPr>
            <p:blipFill>
              <a:blip r:embed="rId3"/>
              <a:stretch>
                <a:fillRect/>
              </a:stretch>
            </p:blipFill>
            <p:spPr>
              <a:xfrm>
                <a:off x="3657600" y="1941871"/>
                <a:ext cx="4572000" cy="2743200"/>
              </a:xfrm>
              <a:prstGeom prst="rect">
                <a:avLst/>
              </a:prstGeom>
            </p:spPr>
          </p:pic>
        </mc:Fallback>
      </mc:AlternateContent>
      <p:graphicFrame>
        <p:nvGraphicFramePr>
          <p:cNvPr id="4" name="Table 3">
            <a:extLst>
              <a:ext uri="{FF2B5EF4-FFF2-40B4-BE49-F238E27FC236}">
                <a16:creationId xmlns:a16="http://schemas.microsoft.com/office/drawing/2014/main" id="{8A43B651-C425-4CBC-9303-017487754C21}"/>
              </a:ext>
            </a:extLst>
          </p:cNvPr>
          <p:cNvGraphicFramePr>
            <a:graphicFrameLocks noGrp="1"/>
          </p:cNvGraphicFramePr>
          <p:nvPr/>
        </p:nvGraphicFramePr>
        <p:xfrm>
          <a:off x="914400" y="2206823"/>
          <a:ext cx="1981200" cy="2345175"/>
        </p:xfrm>
        <a:graphic>
          <a:graphicData uri="http://schemas.openxmlformats.org/drawingml/2006/table">
            <a:tbl>
              <a:tblPr>
                <a:tableStyleId>{5C22544A-7EE6-4342-B048-85BDC9FD1C3A}</a:tableStyleId>
              </a:tblPr>
              <a:tblGrid>
                <a:gridCol w="1143000">
                  <a:extLst>
                    <a:ext uri="{9D8B030D-6E8A-4147-A177-3AD203B41FA5}">
                      <a16:colId xmlns:a16="http://schemas.microsoft.com/office/drawing/2014/main" val="1252229032"/>
                    </a:ext>
                  </a:extLst>
                </a:gridCol>
                <a:gridCol w="838200">
                  <a:extLst>
                    <a:ext uri="{9D8B030D-6E8A-4147-A177-3AD203B41FA5}">
                      <a16:colId xmlns:a16="http://schemas.microsoft.com/office/drawing/2014/main" val="573402380"/>
                    </a:ext>
                  </a:extLst>
                </a:gridCol>
              </a:tblGrid>
              <a:tr h="152400">
                <a:tc>
                  <a:txBody>
                    <a:bodyPr/>
                    <a:lstStyle/>
                    <a:p>
                      <a:pPr algn="l" fontAlgn="b"/>
                      <a:r>
                        <a:rPr lang="en-US" sz="1000" u="none" strike="noStrike" dirty="0">
                          <a:effectLst/>
                        </a:rPr>
                        <a:t>Mean</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0.770166667</a:t>
                      </a:r>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02772874"/>
                  </a:ext>
                </a:extLst>
              </a:tr>
              <a:tr h="114393">
                <a:tc>
                  <a:txBody>
                    <a:bodyPr/>
                    <a:lstStyle/>
                    <a:p>
                      <a:pPr algn="l" fontAlgn="b"/>
                      <a:r>
                        <a:rPr lang="en-US" sz="1000" u="none" strike="noStrike" dirty="0">
                          <a:effectLst/>
                        </a:rPr>
                        <a:t>Standard Error</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0.015172553</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88405955"/>
                  </a:ext>
                </a:extLst>
              </a:tr>
              <a:tr h="152400">
                <a:tc>
                  <a:txBody>
                    <a:bodyPr/>
                    <a:lstStyle/>
                    <a:p>
                      <a:pPr algn="l" fontAlgn="b"/>
                      <a:r>
                        <a:rPr lang="en-US" sz="1000" u="none" strike="noStrike">
                          <a:effectLst/>
                        </a:rPr>
                        <a:t>Median</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0.8</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568090276"/>
                  </a:ext>
                </a:extLst>
              </a:tr>
              <a:tr h="114393">
                <a:tc>
                  <a:txBody>
                    <a:bodyPr/>
                    <a:lstStyle/>
                    <a:p>
                      <a:pPr algn="l" fontAlgn="b"/>
                      <a:r>
                        <a:rPr lang="en-US" sz="1000" u="none" strike="noStrike">
                          <a:effectLst/>
                        </a:rPr>
                        <a:t>Mode</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0.8</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233438691"/>
                  </a:ext>
                </a:extLst>
              </a:tr>
              <a:tr h="152586">
                <a:tc>
                  <a:txBody>
                    <a:bodyPr/>
                    <a:lstStyle/>
                    <a:p>
                      <a:pPr algn="l" fontAlgn="b"/>
                      <a:r>
                        <a:rPr lang="en-US" sz="1000" u="none" strike="noStrike" dirty="0">
                          <a:effectLst/>
                        </a:rPr>
                        <a:t>Standard Deviation</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0.107286148</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82914515"/>
                  </a:ext>
                </a:extLst>
              </a:tr>
              <a:tr h="152400">
                <a:tc>
                  <a:txBody>
                    <a:bodyPr/>
                    <a:lstStyle/>
                    <a:p>
                      <a:pPr algn="l" fontAlgn="b"/>
                      <a:r>
                        <a:rPr lang="en-US" sz="1000" u="none" strike="noStrike">
                          <a:effectLst/>
                        </a:rPr>
                        <a:t>Sample Variance</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0.011510317</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489850879"/>
                  </a:ext>
                </a:extLst>
              </a:tr>
              <a:tr h="76014">
                <a:tc>
                  <a:txBody>
                    <a:bodyPr/>
                    <a:lstStyle/>
                    <a:p>
                      <a:pPr algn="l" fontAlgn="b"/>
                      <a:r>
                        <a:rPr lang="en-US" sz="1000" u="none" strike="noStrike">
                          <a:effectLst/>
                        </a:rPr>
                        <a:t>Kurtosis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0.2246995</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46868135"/>
                  </a:ext>
                </a:extLst>
              </a:tr>
              <a:tr h="76014">
                <a:tc>
                  <a:txBody>
                    <a:bodyPr/>
                    <a:lstStyle/>
                    <a:p>
                      <a:pPr algn="l" fontAlgn="b"/>
                      <a:r>
                        <a:rPr lang="en-US" sz="1000" u="none" strike="noStrike">
                          <a:effectLst/>
                        </a:rPr>
                        <a:t>Skewness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-0.267638887</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92731522"/>
                  </a:ext>
                </a:extLst>
              </a:tr>
              <a:tr h="152400">
                <a:tc>
                  <a:txBody>
                    <a:bodyPr/>
                    <a:lstStyle/>
                    <a:p>
                      <a:pPr algn="l" fontAlgn="b"/>
                      <a:r>
                        <a:rPr lang="en-US" sz="1000" u="none" strike="noStrike">
                          <a:effectLst/>
                        </a:rPr>
                        <a:t>Range</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0.5</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78803150"/>
                  </a:ext>
                </a:extLst>
              </a:tr>
              <a:tr h="181073">
                <a:tc>
                  <a:txBody>
                    <a:bodyPr/>
                    <a:lstStyle/>
                    <a:p>
                      <a:pPr algn="l" fontAlgn="b"/>
                      <a:r>
                        <a:rPr lang="en-US" sz="1000" u="none" strike="noStrike">
                          <a:effectLst/>
                        </a:rPr>
                        <a:t>Minimum</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0.5</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36917199"/>
                  </a:ext>
                </a:extLst>
              </a:tr>
              <a:tr h="152400">
                <a:tc>
                  <a:txBody>
                    <a:bodyPr/>
                    <a:lstStyle/>
                    <a:p>
                      <a:pPr algn="l" fontAlgn="b"/>
                      <a:r>
                        <a:rPr lang="en-US" sz="1000" u="none" strike="noStrike">
                          <a:effectLst/>
                        </a:rPr>
                        <a:t>Maximum</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675817606"/>
                  </a:ext>
                </a:extLst>
              </a:tr>
              <a:tr h="47341">
                <a:tc>
                  <a:txBody>
                    <a:bodyPr/>
                    <a:lstStyle/>
                    <a:p>
                      <a:pPr algn="l" fontAlgn="b"/>
                      <a:r>
                        <a:rPr lang="en-US" sz="1000" u="none" strike="noStrike">
                          <a:effectLst/>
                        </a:rPr>
                        <a:t>Sum</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38.50833335</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33661825"/>
                  </a:ext>
                </a:extLst>
              </a:tr>
              <a:tr h="85534">
                <a:tc>
                  <a:txBody>
                    <a:bodyPr/>
                    <a:lstStyle/>
                    <a:p>
                      <a:pPr algn="l" fontAlgn="b"/>
                      <a:r>
                        <a:rPr lang="en-US" sz="1000" u="none" strike="noStrike">
                          <a:effectLst/>
                        </a:rPr>
                        <a:t>Count</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50</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901284245"/>
                  </a:ext>
                </a:extLst>
              </a:tr>
              <a:tr h="335116">
                <a:tc>
                  <a:txBody>
                    <a:bodyPr/>
                    <a:lstStyle/>
                    <a:p>
                      <a:pPr algn="l" fontAlgn="b"/>
                      <a:r>
                        <a:rPr lang="en-US" sz="1000" u="none" strike="noStrike" dirty="0">
                          <a:effectLst/>
                        </a:rPr>
                        <a:t>Confidence Level(95.0%)</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0.030490386</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79672333"/>
                  </a:ext>
                </a:extLst>
              </a:tr>
            </a:tbl>
          </a:graphicData>
        </a:graphic>
      </p:graphicFrame>
      <p:sp>
        <p:nvSpPr>
          <p:cNvPr id="5" name="TextBox 4">
            <a:extLst>
              <a:ext uri="{FF2B5EF4-FFF2-40B4-BE49-F238E27FC236}">
                <a16:creationId xmlns:a16="http://schemas.microsoft.com/office/drawing/2014/main" id="{7DFA9D58-92E6-461B-AEF5-CCE2CE413496}"/>
              </a:ext>
            </a:extLst>
          </p:cNvPr>
          <p:cNvSpPr txBox="1"/>
          <p:nvPr/>
        </p:nvSpPr>
        <p:spPr>
          <a:xfrm>
            <a:off x="990600" y="5254823"/>
            <a:ext cx="7391400" cy="307777"/>
          </a:xfrm>
          <a:prstGeom prst="rect">
            <a:avLst/>
          </a:prstGeom>
          <a:noFill/>
        </p:spPr>
        <p:txBody>
          <a:bodyPr wrap="square" rtlCol="0">
            <a:spAutoFit/>
          </a:bodyPr>
          <a:lstStyle/>
          <a:p>
            <a:pPr marL="342900" indent="-342900">
              <a:buFont typeface="+mj-lt"/>
              <a:buAutoNum type="arabicPeriod"/>
            </a:pPr>
            <a:r>
              <a:rPr lang="en-US" sz="1400" dirty="0"/>
              <a:t>Model accuracy is likely to be in the range of  0.74 – 0.80 at 95% confidence level </a:t>
            </a:r>
          </a:p>
        </p:txBody>
      </p:sp>
      <p:sp>
        <p:nvSpPr>
          <p:cNvPr id="3" name="TextBox 2">
            <a:extLst>
              <a:ext uri="{FF2B5EF4-FFF2-40B4-BE49-F238E27FC236}">
                <a16:creationId xmlns:a16="http://schemas.microsoft.com/office/drawing/2014/main" id="{BF4F1497-73BF-4B8D-B28B-F086B08193C7}"/>
              </a:ext>
            </a:extLst>
          </p:cNvPr>
          <p:cNvSpPr txBox="1"/>
          <p:nvPr/>
        </p:nvSpPr>
        <p:spPr>
          <a:xfrm>
            <a:off x="228600" y="964498"/>
            <a:ext cx="7772400" cy="461665"/>
          </a:xfrm>
          <a:prstGeom prst="rect">
            <a:avLst/>
          </a:prstGeom>
          <a:noFill/>
        </p:spPr>
        <p:txBody>
          <a:bodyPr wrap="square" rtlCol="0">
            <a:spAutoFit/>
          </a:bodyPr>
          <a:lstStyle/>
          <a:p>
            <a:r>
              <a:rPr lang="en-US" sz="2400" dirty="0"/>
              <a:t>Model Accuracy estimates using </a:t>
            </a:r>
            <a:r>
              <a:rPr lang="en-US" sz="2400" dirty="0" err="1"/>
              <a:t>Kfold</a:t>
            </a:r>
            <a:r>
              <a:rPr lang="en-US" sz="2400" dirty="0"/>
              <a:t> Validation</a:t>
            </a:r>
          </a:p>
        </p:txBody>
      </p:sp>
    </p:spTree>
    <p:extLst>
      <p:ext uri="{BB962C8B-B14F-4D97-AF65-F5344CB8AC3E}">
        <p14:creationId xmlns:p14="http://schemas.microsoft.com/office/powerpoint/2010/main" val="3866086919"/>
      </p:ext>
    </p:extLst>
  </p:cSld>
  <p:clrMapOvr>
    <a:masterClrMapping/>
  </p:clrMapOvr>
  <p:transition spd="med">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C02E86E9-DB69-43B1-9216-AE91FA89ECCE}"/>
              </a:ext>
            </a:extLst>
          </p:cNvPr>
          <p:cNvSpPr txBox="1">
            <a:spLocks noChangeArrowheads="1"/>
          </p:cNvSpPr>
          <p:nvPr/>
        </p:nvSpPr>
        <p:spPr>
          <a:xfrm>
            <a:off x="3276600" y="2895600"/>
            <a:ext cx="2819400" cy="36933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fontAlgn="auto">
              <a:spcAft>
                <a:spcPts val="0"/>
              </a:spcAft>
              <a:buFont typeface="Arial"/>
              <a:buNone/>
            </a:pPr>
            <a:r>
              <a:rPr lang="en-IN" sz="1800" b="1" u="sng" dirty="0"/>
              <a:t>Performance Evaluation</a:t>
            </a:r>
          </a:p>
        </p:txBody>
      </p:sp>
    </p:spTree>
    <p:extLst>
      <p:ext uri="{BB962C8B-B14F-4D97-AF65-F5344CB8AC3E}">
        <p14:creationId xmlns:p14="http://schemas.microsoft.com/office/powerpoint/2010/main" val="1263798384"/>
      </p:ext>
    </p:extLst>
  </p:cSld>
  <p:clrMapOvr>
    <a:masterClrMapping/>
  </p:clrMapOvr>
  <p:transition spd="med">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03196" y="1066800"/>
            <a:ext cx="8795664" cy="4573560"/>
          </a:xfrm>
          <a:prstGeom prst="rect">
            <a:avLst/>
          </a:prstGeom>
          <a:noFill/>
        </p:spPr>
        <p:txBody>
          <a:bodyPr wrap="square">
            <a:spAutoFit/>
          </a:bodyPr>
          <a:lstStyle/>
          <a:p>
            <a:pPr marL="854075" lvl="1" indent="-342900" defTabSz="457200" fontAlgn="auto">
              <a:spcBef>
                <a:spcPct val="20000"/>
              </a:spcBef>
              <a:spcAft>
                <a:spcPts val="0"/>
              </a:spcAft>
              <a:buFont typeface="+mj-lt"/>
              <a:buAutoNum type="alphaLcPeriod"/>
            </a:pPr>
            <a:r>
              <a:rPr lang="en-IN" sz="1400" dirty="0"/>
              <a:t>Confusion Matrix – A 2X2 tabular structure reflecting the performance of the model in four blocks </a:t>
            </a:r>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r>
              <a:rPr lang="en-IN" sz="1400" dirty="0"/>
              <a:t>Accuracy – How accurately / cleanly does the model classify the data points. Lesser the false predictions, more the accuracy </a:t>
            </a:r>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r>
              <a:rPr lang="en-IN" sz="1400" dirty="0"/>
              <a:t>Sensitivity  / Recall – How many of the actual True data points are identified as True data points by the model . Remember, False Negatives are those data points which should have been identified as True. </a:t>
            </a:r>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r>
              <a:rPr lang="en-IN" sz="1400" dirty="0"/>
              <a:t>Specificity – How many of the actual Negative data points are identified as negative by the model</a:t>
            </a:r>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r>
              <a:rPr lang="en-IN" sz="1400" dirty="0"/>
              <a:t>Precision – Among the points identified as Positive by the model, how many are really Positive</a:t>
            </a:r>
          </a:p>
        </p:txBody>
      </p:sp>
      <p:sp>
        <p:nvSpPr>
          <p:cNvPr id="340994" name="Title 2"/>
          <p:cNvSpPr>
            <a:spLocks noGrp="1"/>
          </p:cNvSpPr>
          <p:nvPr>
            <p:ph type="title" idx="4294967295"/>
          </p:nvPr>
        </p:nvSpPr>
        <p:spPr>
          <a:xfrm>
            <a:off x="188682" y="653130"/>
            <a:ext cx="8421918" cy="413670"/>
          </a:xfrm>
          <a:prstGeom prst="rect">
            <a:avLst/>
          </a:prstGeom>
        </p:spPr>
        <p:txBody>
          <a:bodyPr/>
          <a:lstStyle/>
          <a:p>
            <a:pPr marL="0" lvl="1" defTabSz="457200" fontAlgn="auto">
              <a:spcAft>
                <a:spcPts val="0"/>
              </a:spcAft>
            </a:pPr>
            <a:r>
              <a:rPr lang="en-IN" b="1" u="sng" dirty="0"/>
              <a:t>Model performance measures </a:t>
            </a:r>
          </a:p>
        </p:txBody>
      </p:sp>
      <p:graphicFrame>
        <p:nvGraphicFramePr>
          <p:cNvPr id="7" name="Table 6"/>
          <p:cNvGraphicFramePr>
            <a:graphicFrameLocks noGrp="1"/>
          </p:cNvGraphicFramePr>
          <p:nvPr/>
        </p:nvGraphicFramePr>
        <p:xfrm>
          <a:off x="1524000" y="1371600"/>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IN" sz="1400" dirty="0"/>
                        <a:t>Confusion</a:t>
                      </a:r>
                      <a:r>
                        <a:rPr lang="en-IN" sz="1400" baseline="0" dirty="0"/>
                        <a:t> Matrix</a:t>
                      </a:r>
                      <a:endParaRPr lang="en-IN" sz="1400" dirty="0"/>
                    </a:p>
                  </a:txBody>
                  <a:tcPr/>
                </a:tc>
                <a:tc>
                  <a:txBody>
                    <a:bodyPr/>
                    <a:lstStyle/>
                    <a:p>
                      <a:r>
                        <a:rPr lang="en-IN" sz="1400" dirty="0"/>
                        <a:t>  Predicted Positive</a:t>
                      </a:r>
                    </a:p>
                  </a:txBody>
                  <a:tcPr/>
                </a:tc>
                <a:tc>
                  <a:txBody>
                    <a:bodyPr/>
                    <a:lstStyle/>
                    <a:p>
                      <a:r>
                        <a:rPr lang="en-IN" sz="1400" dirty="0"/>
                        <a:t>Predicted Negative</a:t>
                      </a:r>
                    </a:p>
                  </a:txBody>
                  <a:tcPr/>
                </a:tc>
                <a:extLst>
                  <a:ext uri="{0D108BD9-81ED-4DB2-BD59-A6C34878D82A}">
                    <a16:rowId xmlns:a16="http://schemas.microsoft.com/office/drawing/2014/main" val="10000"/>
                  </a:ext>
                </a:extLst>
              </a:tr>
              <a:tr h="370840">
                <a:tc>
                  <a:txBody>
                    <a:bodyPr/>
                    <a:lstStyle/>
                    <a:p>
                      <a:r>
                        <a:rPr lang="en-IN" sz="1400" dirty="0"/>
                        <a:t>Actual Positive</a:t>
                      </a:r>
                    </a:p>
                  </a:txBody>
                  <a:tcPr/>
                </a:tc>
                <a:tc>
                  <a:txBody>
                    <a:bodyPr/>
                    <a:lstStyle/>
                    <a:p>
                      <a:r>
                        <a:rPr lang="en-IN" sz="1400" dirty="0"/>
                        <a:t>True Positive</a:t>
                      </a:r>
                    </a:p>
                  </a:txBody>
                  <a:tcPr/>
                </a:tc>
                <a:tc>
                  <a:txBody>
                    <a:bodyPr/>
                    <a:lstStyle/>
                    <a:p>
                      <a:r>
                        <a:rPr lang="en-IN" sz="1400" dirty="0"/>
                        <a:t>False Negative</a:t>
                      </a:r>
                    </a:p>
                  </a:txBody>
                  <a:tcPr/>
                </a:tc>
                <a:extLst>
                  <a:ext uri="{0D108BD9-81ED-4DB2-BD59-A6C34878D82A}">
                    <a16:rowId xmlns:a16="http://schemas.microsoft.com/office/drawing/2014/main" val="10001"/>
                  </a:ext>
                </a:extLst>
              </a:tr>
              <a:tr h="370840">
                <a:tc>
                  <a:txBody>
                    <a:bodyPr/>
                    <a:lstStyle/>
                    <a:p>
                      <a:r>
                        <a:rPr lang="en-IN" sz="1400" dirty="0"/>
                        <a:t>Actual Negative</a:t>
                      </a:r>
                    </a:p>
                  </a:txBody>
                  <a:tcPr/>
                </a:tc>
                <a:tc>
                  <a:txBody>
                    <a:bodyPr/>
                    <a:lstStyle/>
                    <a:p>
                      <a:r>
                        <a:rPr lang="en-IN" sz="1400"/>
                        <a:t>False Positive</a:t>
                      </a:r>
                      <a:endParaRPr lang="en-IN" sz="1400" dirty="0"/>
                    </a:p>
                  </a:txBody>
                  <a:tcPr/>
                </a:tc>
                <a:tc>
                  <a:txBody>
                    <a:bodyPr/>
                    <a:lstStyle/>
                    <a:p>
                      <a:r>
                        <a:rPr lang="en-IN" sz="1400" dirty="0"/>
                        <a:t>True Negative</a:t>
                      </a:r>
                    </a:p>
                  </a:txBody>
                  <a:tcPr/>
                </a:tc>
                <a:extLst>
                  <a:ext uri="{0D108BD9-81ED-4DB2-BD59-A6C34878D82A}">
                    <a16:rowId xmlns:a16="http://schemas.microsoft.com/office/drawing/2014/main" val="10002"/>
                  </a:ext>
                </a:extLst>
              </a:tr>
            </a:tbl>
          </a:graphicData>
        </a:graphic>
      </p:graphicFrame>
      <p:pic>
        <p:nvPicPr>
          <p:cNvPr id="548866" name="Picture 2"/>
          <p:cNvPicPr>
            <a:picLocks noChangeAspect="1" noChangeArrowheads="1"/>
          </p:cNvPicPr>
          <p:nvPr/>
        </p:nvPicPr>
        <p:blipFill>
          <a:blip r:embed="rId2" cstate="print"/>
          <a:srcRect/>
          <a:stretch>
            <a:fillRect/>
          </a:stretch>
        </p:blipFill>
        <p:spPr bwMode="auto">
          <a:xfrm>
            <a:off x="2362200" y="3200400"/>
            <a:ext cx="4581525" cy="304800"/>
          </a:xfrm>
          <a:prstGeom prst="rect">
            <a:avLst/>
          </a:prstGeom>
          <a:noFill/>
          <a:ln w="9525">
            <a:noFill/>
            <a:miter lim="800000"/>
            <a:headEnd/>
            <a:tailEnd/>
          </a:ln>
        </p:spPr>
      </p:pic>
      <p:pic>
        <p:nvPicPr>
          <p:cNvPr id="548867" name="Picture 3"/>
          <p:cNvPicPr>
            <a:picLocks noChangeAspect="1" noChangeArrowheads="1"/>
          </p:cNvPicPr>
          <p:nvPr/>
        </p:nvPicPr>
        <p:blipFill>
          <a:blip r:embed="rId3" cstate="print"/>
          <a:srcRect/>
          <a:stretch>
            <a:fillRect/>
          </a:stretch>
        </p:blipFill>
        <p:spPr bwMode="auto">
          <a:xfrm>
            <a:off x="2362200" y="4191000"/>
            <a:ext cx="2343150" cy="247650"/>
          </a:xfrm>
          <a:prstGeom prst="rect">
            <a:avLst/>
          </a:prstGeom>
          <a:noFill/>
          <a:ln w="9525">
            <a:noFill/>
            <a:miter lim="800000"/>
            <a:headEnd/>
            <a:tailEnd/>
          </a:ln>
        </p:spPr>
      </p:pic>
      <p:pic>
        <p:nvPicPr>
          <p:cNvPr id="548868" name="Picture 4"/>
          <p:cNvPicPr>
            <a:picLocks noChangeAspect="1" noChangeArrowheads="1"/>
          </p:cNvPicPr>
          <p:nvPr/>
        </p:nvPicPr>
        <p:blipFill>
          <a:blip r:embed="rId4" cstate="print"/>
          <a:srcRect/>
          <a:stretch>
            <a:fillRect/>
          </a:stretch>
        </p:blipFill>
        <p:spPr bwMode="auto">
          <a:xfrm>
            <a:off x="2314575" y="5715000"/>
            <a:ext cx="2562225" cy="247650"/>
          </a:xfrm>
          <a:prstGeom prst="rect">
            <a:avLst/>
          </a:prstGeom>
          <a:noFill/>
          <a:ln w="9525">
            <a:noFill/>
            <a:miter lim="800000"/>
            <a:headEnd/>
            <a:tailEnd/>
          </a:ln>
        </p:spPr>
      </p:pic>
      <p:pic>
        <p:nvPicPr>
          <p:cNvPr id="548870" name="Picture 6"/>
          <p:cNvPicPr>
            <a:picLocks noChangeAspect="1" noChangeArrowheads="1"/>
          </p:cNvPicPr>
          <p:nvPr/>
        </p:nvPicPr>
        <p:blipFill>
          <a:blip r:embed="rId5" cstate="print"/>
          <a:srcRect/>
          <a:stretch>
            <a:fillRect/>
          </a:stretch>
        </p:blipFill>
        <p:spPr bwMode="auto">
          <a:xfrm>
            <a:off x="2362200" y="4753777"/>
            <a:ext cx="1523999" cy="504023"/>
          </a:xfrm>
          <a:prstGeom prst="rect">
            <a:avLst/>
          </a:prstGeom>
          <a:noFill/>
          <a:ln w="9525">
            <a:noFill/>
            <a:miter lim="800000"/>
            <a:headEnd/>
            <a:tailEnd/>
          </a:ln>
        </p:spPr>
      </p:pic>
      <p:sp>
        <p:nvSpPr>
          <p:cNvPr id="2" name="TextBox 1">
            <a:extLst>
              <a:ext uri="{FF2B5EF4-FFF2-40B4-BE49-F238E27FC236}">
                <a16:creationId xmlns:a16="http://schemas.microsoft.com/office/drawing/2014/main" id="{1E7C3814-4716-428C-BFFD-3A99820663BE}"/>
              </a:ext>
            </a:extLst>
          </p:cNvPr>
          <p:cNvSpPr txBox="1"/>
          <p:nvPr/>
        </p:nvSpPr>
        <p:spPr>
          <a:xfrm>
            <a:off x="521208" y="5982462"/>
            <a:ext cx="8001000" cy="738664"/>
          </a:xfrm>
          <a:prstGeom prst="rect">
            <a:avLst/>
          </a:prstGeom>
          <a:noFill/>
        </p:spPr>
        <p:txBody>
          <a:bodyPr wrap="square" rtlCol="0">
            <a:spAutoFit/>
          </a:bodyPr>
          <a:lstStyle/>
          <a:p>
            <a:r>
              <a:rPr lang="en-US" dirty="0"/>
              <a:t>Ref: </a:t>
            </a:r>
            <a:r>
              <a:rPr lang="en-US" sz="1200" dirty="0">
                <a:hlinkClick r:id="rId6"/>
              </a:rPr>
              <a:t>http://localhost:8888/notebooks/FMTS/classification_metrics-1.ipynb</a:t>
            </a:r>
            <a:endParaRPr lang="en-US" sz="1200" dirty="0"/>
          </a:p>
          <a:p>
            <a:r>
              <a:rPr lang="en-US" sz="1200" dirty="0">
                <a:hlinkClick r:id="rId7"/>
              </a:rPr>
              <a:t>http://localhost:8888/notebooks/FMTS/ROC_AUC.ipynb</a:t>
            </a:r>
            <a:endParaRPr lang="en-US" sz="1200" dirty="0"/>
          </a:p>
          <a:p>
            <a:endParaRPr lang="en-US" sz="1200" dirty="0"/>
          </a:p>
        </p:txBody>
      </p:sp>
    </p:spTree>
    <p:extLst>
      <p:ext uri="{BB962C8B-B14F-4D97-AF65-F5344CB8AC3E}">
        <p14:creationId xmlns:p14="http://schemas.microsoft.com/office/powerpoint/2010/main" val="3349652600"/>
      </p:ext>
    </p:extLst>
  </p:cSld>
  <p:clrMapOvr>
    <a:masterClrMapping/>
  </p:clrMapOvr>
  <p:transition spd="med">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914400"/>
            <a:ext cx="8305800" cy="4832092"/>
          </a:xfrm>
          <a:prstGeom prst="rect">
            <a:avLst/>
          </a:prstGeom>
          <a:noFill/>
        </p:spPr>
        <p:txBody>
          <a:bodyPr wrap="square" rtlCol="0">
            <a:spAutoFit/>
          </a:bodyPr>
          <a:lstStyle/>
          <a:p>
            <a:r>
              <a:rPr lang="en-US" b="1" dirty="0"/>
              <a:t>Highly Accurate &amp; Generalizable Model</a:t>
            </a:r>
          </a:p>
          <a:p>
            <a:pPr marL="800100" lvl="1" indent="-342900" eaLnBrk="0" hangingPunct="0">
              <a:buFont typeface="+mj-lt"/>
              <a:buAutoNum type="alphaLcPeriod"/>
            </a:pPr>
            <a:endParaRPr lang="en-US" dirty="0"/>
          </a:p>
          <a:p>
            <a:pPr marL="342900" indent="-342900">
              <a:buFont typeface="+mj-lt"/>
              <a:buAutoNum type="arabicPeriod"/>
            </a:pPr>
            <a:r>
              <a:rPr lang="en-US" sz="1600" dirty="0">
                <a:solidFill>
                  <a:srgbClr val="000000"/>
                </a:solidFill>
              </a:rPr>
              <a:t>Models generalize well when they are neither overfit nor underfit</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Right fit models are the ones which have </a:t>
            </a:r>
            <a:r>
              <a:rPr lang="en-US" sz="1600" u="sng" dirty="0">
                <a:solidFill>
                  <a:srgbClr val="000000"/>
                </a:solidFill>
              </a:rPr>
              <a:t>minimal bias and variance errors </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How does one know whether the current version of a model has the minimal bias variance error?</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Measure the accuracy of the model both for training and testing data simultaneously</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u="sng" dirty="0">
                <a:solidFill>
                  <a:srgbClr val="000000"/>
                </a:solidFill>
              </a:rPr>
              <a:t>Depending on a single test set is not reliable method to judge the quality of a model</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Since we do not have multiple test sets, we use </a:t>
            </a:r>
            <a:r>
              <a:rPr lang="en-US" sz="1600" u="sng" dirty="0">
                <a:solidFill>
                  <a:srgbClr val="000000"/>
                </a:solidFill>
              </a:rPr>
              <a:t>K-fold cross validation and / or Boot Strap sampling </a:t>
            </a:r>
            <a:r>
              <a:rPr lang="en-US" sz="1600" dirty="0">
                <a:solidFill>
                  <a:srgbClr val="000000"/>
                </a:solidFill>
              </a:rPr>
              <a:t>to mimic multiple test sets </a:t>
            </a:r>
          </a:p>
          <a:p>
            <a:pPr marL="342900" indent="-342900">
              <a:buFont typeface="+mj-lt"/>
              <a:buAutoNum type="arabicPeriod"/>
            </a:pPr>
            <a:endParaRPr lang="en-US" sz="1600" dirty="0">
              <a:solidFill>
                <a:srgbClr val="000000"/>
              </a:solidFill>
            </a:endParaRPr>
          </a:p>
          <a:p>
            <a:pPr marL="342900" indent="-342900">
              <a:buFont typeface="+mj-lt"/>
              <a:buAutoNum type="arabicPeriod"/>
            </a:pPr>
            <a:endParaRPr lang="en-US" sz="1600" dirty="0">
              <a:solidFill>
                <a:srgbClr val="000000"/>
              </a:solidFill>
            </a:endParaRPr>
          </a:p>
          <a:p>
            <a:endParaRPr lang="en-US" sz="1600" dirty="0">
              <a:solidFill>
                <a:srgbClr val="000000"/>
              </a:solidFill>
            </a:endParaRPr>
          </a:p>
          <a:p>
            <a:pPr marL="342900" indent="-342900">
              <a:buFont typeface="+mj-lt"/>
              <a:buAutoNum type="arabicPeriod"/>
            </a:pPr>
            <a:endParaRPr lang="en-US" sz="1600" dirty="0">
              <a:solidFill>
                <a:srgbClr val="000000"/>
              </a:solidFill>
            </a:endParaRPr>
          </a:p>
        </p:txBody>
      </p:sp>
    </p:spTree>
    <p:extLst>
      <p:ext uri="{BB962C8B-B14F-4D97-AF65-F5344CB8AC3E}">
        <p14:creationId xmlns:p14="http://schemas.microsoft.com/office/powerpoint/2010/main" val="4139327948"/>
      </p:ext>
    </p:extLst>
  </p:cSld>
  <p:clrMapOvr>
    <a:masterClrMapping/>
  </p:clrMapOvr>
  <p:transition spd="med">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73EF48-1E4A-49CA-B0CC-83491BB138BD}"/>
              </a:ext>
            </a:extLst>
          </p:cNvPr>
          <p:cNvSpPr txBox="1"/>
          <p:nvPr/>
        </p:nvSpPr>
        <p:spPr>
          <a:xfrm>
            <a:off x="228600" y="2667000"/>
            <a:ext cx="8382000" cy="416011"/>
          </a:xfrm>
          <a:prstGeom prst="rect">
            <a:avLst/>
          </a:prstGeom>
          <a:noFill/>
        </p:spPr>
        <p:txBody>
          <a:bodyPr wrap="square" rtlCol="0">
            <a:spAutoFit/>
          </a:bodyPr>
          <a:lstStyle/>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id="{9349FBD0-5A5E-4F51-8DA1-3CF6A5DD5961}"/>
              </a:ext>
            </a:extLst>
          </p:cNvPr>
          <p:cNvSpPr/>
          <p:nvPr/>
        </p:nvSpPr>
        <p:spPr>
          <a:xfrm>
            <a:off x="228600" y="1294686"/>
            <a:ext cx="8382000" cy="4847994"/>
          </a:xfrm>
          <a:prstGeom prst="rect">
            <a:avLst/>
          </a:prstGeom>
        </p:spPr>
        <p:txBody>
          <a:bodyPr wrap="square">
            <a:spAutoFit/>
          </a:bodyPr>
          <a:lstStyle/>
          <a:p>
            <a:r>
              <a:rPr lang="en-US" dirty="0"/>
              <a:t>Assume model is identifying defaulters. In this binary classification defaulter class is class of interest and labeled as +</a:t>
            </a:r>
            <a:r>
              <a:rPr lang="en-US" dirty="0" err="1"/>
              <a:t>ive</a:t>
            </a:r>
            <a:r>
              <a:rPr lang="en-US" dirty="0"/>
              <a:t> (positive - 1) class, other class is –</a:t>
            </a:r>
            <a:r>
              <a:rPr lang="en-US" dirty="0" err="1"/>
              <a:t>ve</a:t>
            </a:r>
            <a:r>
              <a:rPr lang="en-US" dirty="0"/>
              <a:t>(negative - 0)</a:t>
            </a:r>
          </a:p>
          <a:p>
            <a:endParaRPr lang="en-US" dirty="0"/>
          </a:p>
          <a:p>
            <a:pPr marL="342900" indent="-342900">
              <a:lnSpc>
                <a:spcPct val="150000"/>
              </a:lnSpc>
              <a:buFont typeface="+mj-lt"/>
              <a:buAutoNum type="arabicPeriod"/>
            </a:pPr>
            <a:r>
              <a:rPr lang="en-US" sz="1600" dirty="0"/>
              <a:t>True Positives - cases where the actual class of the data point and the predicted is same. For e.g. a defaulter (1) predicted as defaulter (1)</a:t>
            </a:r>
          </a:p>
          <a:p>
            <a:pPr marL="342900" indent="-342900">
              <a:lnSpc>
                <a:spcPct val="150000"/>
              </a:lnSpc>
              <a:buFont typeface="+mj-lt"/>
              <a:buAutoNum type="arabicPeriod"/>
            </a:pPr>
            <a:r>
              <a:rPr lang="en-US" sz="1600" dirty="0"/>
              <a:t>True Negatives – cases where the actual class was non-defaulter and the prediction also was non-defaulter</a:t>
            </a:r>
          </a:p>
          <a:p>
            <a:pPr marL="342900" indent="-342900">
              <a:lnSpc>
                <a:spcPct val="150000"/>
              </a:lnSpc>
              <a:buFont typeface="+mj-lt"/>
              <a:buAutoNum type="arabicPeriod"/>
            </a:pPr>
            <a:r>
              <a:rPr lang="en-US" sz="1600" dirty="0"/>
              <a:t>False Positives – cases where actual class was negative (0) but predicted as defaulter (1)</a:t>
            </a:r>
          </a:p>
          <a:p>
            <a:pPr marL="342900" indent="-342900">
              <a:lnSpc>
                <a:spcPct val="150000"/>
              </a:lnSpc>
              <a:buFont typeface="+mj-lt"/>
              <a:buAutoNum type="arabicPeriod"/>
            </a:pPr>
            <a:r>
              <a:rPr lang="en-US" sz="1600" dirty="0"/>
              <a:t>False Negatives – cases where the actual class was positive (1) but predicted as non-defaulter (0)</a:t>
            </a:r>
          </a:p>
          <a:p>
            <a:pPr marL="342900" indent="-342900">
              <a:lnSpc>
                <a:spcPct val="150000"/>
              </a:lnSpc>
              <a:buFont typeface="+mj-lt"/>
              <a:buAutoNum type="arabicPeriod"/>
            </a:pPr>
            <a:r>
              <a:rPr lang="en-US" sz="1600" dirty="0"/>
              <a:t>Ideal scenario will be when all positives are predicted as positives and all negatives are predicted as negatives</a:t>
            </a:r>
          </a:p>
        </p:txBody>
      </p:sp>
      <p:sp>
        <p:nvSpPr>
          <p:cNvPr id="4" name="Title 2">
            <a:extLst>
              <a:ext uri="{FF2B5EF4-FFF2-40B4-BE49-F238E27FC236}">
                <a16:creationId xmlns:a16="http://schemas.microsoft.com/office/drawing/2014/main" id="{ED0D270A-AD0D-4977-9264-A67F215AFBFB}"/>
              </a:ext>
            </a:extLst>
          </p:cNvPr>
          <p:cNvSpPr txBox="1">
            <a:spLocks/>
          </p:cNvSpPr>
          <p:nvPr/>
        </p:nvSpPr>
        <p:spPr>
          <a:xfrm>
            <a:off x="188682" y="76200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marL="0" lvl="1" defTabSz="457200" fontAlgn="auto">
              <a:spcBef>
                <a:spcPts val="0"/>
              </a:spcBef>
              <a:spcAft>
                <a:spcPts val="0"/>
              </a:spcAft>
            </a:pPr>
            <a:r>
              <a:rPr lang="en-IN" b="1" u="sng" kern="0">
                <a:solidFill>
                  <a:sysClr val="windowText" lastClr="000000"/>
                </a:solidFill>
              </a:rPr>
              <a:t>Model performance measures </a:t>
            </a:r>
            <a:endParaRPr lang="en-IN" b="1" u="sng" kern="0" dirty="0">
              <a:solidFill>
                <a:sysClr val="windowText" lastClr="000000"/>
              </a:solidFill>
            </a:endParaRPr>
          </a:p>
        </p:txBody>
      </p:sp>
    </p:spTree>
    <p:extLst>
      <p:ext uri="{BB962C8B-B14F-4D97-AF65-F5344CB8AC3E}">
        <p14:creationId xmlns:p14="http://schemas.microsoft.com/office/powerpoint/2010/main" val="2500375497"/>
      </p:ext>
    </p:extLst>
  </p:cSld>
  <p:clrMapOvr>
    <a:masterClrMapping/>
  </p:clrMapOvr>
  <p:transition spd="med">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73EF48-1E4A-49CA-B0CC-83491BB138BD}"/>
              </a:ext>
            </a:extLst>
          </p:cNvPr>
          <p:cNvSpPr txBox="1"/>
          <p:nvPr/>
        </p:nvSpPr>
        <p:spPr>
          <a:xfrm>
            <a:off x="228600" y="2667000"/>
            <a:ext cx="8382000" cy="416011"/>
          </a:xfrm>
          <a:prstGeom prst="rect">
            <a:avLst/>
          </a:prstGeom>
          <a:noFill/>
        </p:spPr>
        <p:txBody>
          <a:bodyPr wrap="square" rtlCol="0">
            <a:spAutoFit/>
          </a:bodyPr>
          <a:lstStyle/>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id="{9349FBD0-5A5E-4F51-8DA1-3CF6A5DD5961}"/>
              </a:ext>
            </a:extLst>
          </p:cNvPr>
          <p:cNvSpPr/>
          <p:nvPr/>
        </p:nvSpPr>
        <p:spPr>
          <a:xfrm>
            <a:off x="533400" y="1179681"/>
            <a:ext cx="8382000" cy="5442516"/>
          </a:xfrm>
          <a:prstGeom prst="rect">
            <a:avLst/>
          </a:prstGeom>
        </p:spPr>
        <p:txBody>
          <a:bodyPr wrap="square">
            <a:spAutoFit/>
          </a:bodyPr>
          <a:lstStyle/>
          <a:p>
            <a:pPr marL="342900" indent="-342900">
              <a:lnSpc>
                <a:spcPct val="150000"/>
              </a:lnSpc>
              <a:buFont typeface="+mj-lt"/>
              <a:buAutoNum type="arabicPeriod" startAt="6"/>
            </a:pPr>
            <a:r>
              <a:rPr lang="en-US" dirty="0"/>
              <a:t>In practical world this will never be the case. There will be some false positives and false negatives</a:t>
            </a:r>
          </a:p>
          <a:p>
            <a:pPr marL="342900" indent="-342900">
              <a:lnSpc>
                <a:spcPct val="150000"/>
              </a:lnSpc>
              <a:buFont typeface="+mj-lt"/>
              <a:buAutoNum type="arabicPeriod" startAt="6"/>
            </a:pPr>
            <a:r>
              <a:rPr lang="en-US" dirty="0"/>
              <a:t>Our objective will be to minimize both but the problem is, when we minimize one the other will increase and vice versa!</a:t>
            </a:r>
          </a:p>
          <a:p>
            <a:pPr marL="342900" indent="-342900">
              <a:lnSpc>
                <a:spcPct val="150000"/>
              </a:lnSpc>
              <a:buFont typeface="+mj-lt"/>
              <a:buAutoNum type="arabicPeriod" startAt="6"/>
            </a:pPr>
            <a:r>
              <a:rPr lang="en-US" dirty="0"/>
              <a:t>The problem is in the overlap region in the distributions</a:t>
            </a:r>
          </a:p>
          <a:p>
            <a:pPr marL="342900" indent="-342900">
              <a:lnSpc>
                <a:spcPct val="150000"/>
              </a:lnSpc>
              <a:buFont typeface="+mj-lt"/>
              <a:buAutoNum type="arabicPeriod" startAt="6"/>
            </a:pPr>
            <a:endParaRPr lang="en-US" dirty="0"/>
          </a:p>
          <a:p>
            <a:pPr marL="342900" indent="-342900">
              <a:lnSpc>
                <a:spcPct val="150000"/>
              </a:lnSpc>
              <a:buFont typeface="+mj-lt"/>
              <a:buAutoNum type="arabicPeriod" startAt="6"/>
            </a:pPr>
            <a:endParaRPr lang="en-US" dirty="0"/>
          </a:p>
          <a:p>
            <a:pPr marL="342900" indent="-342900">
              <a:lnSpc>
                <a:spcPct val="150000"/>
              </a:lnSpc>
              <a:buFont typeface="+mj-lt"/>
              <a:buAutoNum type="arabicPeriod" startAt="6"/>
            </a:pPr>
            <a:endParaRPr lang="en-US" dirty="0"/>
          </a:p>
          <a:p>
            <a:pPr marL="342900" indent="-342900">
              <a:lnSpc>
                <a:spcPct val="150000"/>
              </a:lnSpc>
              <a:buFont typeface="+mj-lt"/>
              <a:buAutoNum type="arabicPeriod" startAt="6"/>
            </a:pPr>
            <a:endParaRPr lang="en-US" dirty="0"/>
          </a:p>
          <a:p>
            <a:pPr marL="342900" indent="-342900">
              <a:lnSpc>
                <a:spcPct val="150000"/>
              </a:lnSpc>
              <a:buFont typeface="+mj-lt"/>
              <a:buAutoNum type="arabicPeriod" startAt="6"/>
            </a:pPr>
            <a:endParaRPr lang="en-US" dirty="0"/>
          </a:p>
          <a:p>
            <a:pPr marL="342900" indent="-342900">
              <a:lnSpc>
                <a:spcPct val="150000"/>
              </a:lnSpc>
              <a:buFont typeface="+mj-lt"/>
              <a:buAutoNum type="arabicPeriod" startAt="6"/>
            </a:pPr>
            <a:r>
              <a:rPr lang="en-US" dirty="0"/>
              <a:t>Objective will be to minimize one of the error types, either the false positive or false negative</a:t>
            </a:r>
          </a:p>
          <a:p>
            <a:pPr>
              <a:lnSpc>
                <a:spcPct val="150000"/>
              </a:lnSpc>
            </a:pPr>
            <a:endParaRPr lang="en-US" dirty="0"/>
          </a:p>
        </p:txBody>
      </p:sp>
      <p:sp>
        <p:nvSpPr>
          <p:cNvPr id="4" name="Title 2">
            <a:extLst>
              <a:ext uri="{FF2B5EF4-FFF2-40B4-BE49-F238E27FC236}">
                <a16:creationId xmlns:a16="http://schemas.microsoft.com/office/drawing/2014/main" id="{ED0D270A-AD0D-4977-9264-A67F215AFBFB}"/>
              </a:ext>
            </a:extLst>
          </p:cNvPr>
          <p:cNvSpPr txBox="1">
            <a:spLocks/>
          </p:cNvSpPr>
          <p:nvPr/>
        </p:nvSpPr>
        <p:spPr>
          <a:xfrm>
            <a:off x="188682" y="76200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marL="0" lvl="1" defTabSz="457200" fontAlgn="auto">
              <a:spcBef>
                <a:spcPts val="0"/>
              </a:spcBef>
              <a:spcAft>
                <a:spcPts val="0"/>
              </a:spcAft>
            </a:pPr>
            <a:r>
              <a:rPr lang="en-IN" b="1" u="sng" kern="0">
                <a:solidFill>
                  <a:sysClr val="windowText" lastClr="000000"/>
                </a:solidFill>
              </a:rPr>
              <a:t>Model performance measures </a:t>
            </a:r>
            <a:endParaRPr lang="en-IN" b="1" u="sng" kern="0" dirty="0">
              <a:solidFill>
                <a:sysClr val="windowText" lastClr="000000"/>
              </a:solidFill>
            </a:endParaRPr>
          </a:p>
        </p:txBody>
      </p:sp>
      <p:grpSp>
        <p:nvGrpSpPr>
          <p:cNvPr id="48" name="Group 47">
            <a:extLst>
              <a:ext uri="{FF2B5EF4-FFF2-40B4-BE49-F238E27FC236}">
                <a16:creationId xmlns:a16="http://schemas.microsoft.com/office/drawing/2014/main" id="{A4C70132-7BDD-44D2-B0CF-5FA0E92C2185}"/>
              </a:ext>
            </a:extLst>
          </p:cNvPr>
          <p:cNvGrpSpPr/>
          <p:nvPr/>
        </p:nvGrpSpPr>
        <p:grpSpPr>
          <a:xfrm>
            <a:off x="3048000" y="3388525"/>
            <a:ext cx="3883073" cy="2021675"/>
            <a:chOff x="3048000" y="3388525"/>
            <a:chExt cx="3883073" cy="2021675"/>
          </a:xfrm>
        </p:grpSpPr>
        <p:pic>
          <p:nvPicPr>
            <p:cNvPr id="2" name="Picture 1">
              <a:extLst>
                <a:ext uri="{FF2B5EF4-FFF2-40B4-BE49-F238E27FC236}">
                  <a16:creationId xmlns:a16="http://schemas.microsoft.com/office/drawing/2014/main" id="{CEC6DC1A-E733-44D6-A050-EA13FE6C790F}"/>
                </a:ext>
              </a:extLst>
            </p:cNvPr>
            <p:cNvPicPr>
              <a:picLocks noChangeAspect="1"/>
            </p:cNvPicPr>
            <p:nvPr/>
          </p:nvPicPr>
          <p:blipFill>
            <a:blip r:embed="rId3"/>
            <a:stretch>
              <a:fillRect/>
            </a:stretch>
          </p:blipFill>
          <p:spPr>
            <a:xfrm>
              <a:off x="3048000" y="3675855"/>
              <a:ext cx="2549573" cy="1457345"/>
            </a:xfrm>
            <a:prstGeom prst="rect">
              <a:avLst/>
            </a:prstGeom>
          </p:spPr>
        </p:pic>
        <p:sp>
          <p:nvSpPr>
            <p:cNvPr id="3" name="TextBox 2">
              <a:extLst>
                <a:ext uri="{FF2B5EF4-FFF2-40B4-BE49-F238E27FC236}">
                  <a16:creationId xmlns:a16="http://schemas.microsoft.com/office/drawing/2014/main" id="{59310D4D-0975-4254-A094-DD0B7574DA96}"/>
                </a:ext>
              </a:extLst>
            </p:cNvPr>
            <p:cNvSpPr txBox="1"/>
            <p:nvPr/>
          </p:nvSpPr>
          <p:spPr>
            <a:xfrm>
              <a:off x="3581400" y="5133201"/>
              <a:ext cx="990600" cy="276999"/>
            </a:xfrm>
            <a:prstGeom prst="rect">
              <a:avLst/>
            </a:prstGeom>
            <a:noFill/>
          </p:spPr>
          <p:txBody>
            <a:bodyPr wrap="square" rtlCol="0">
              <a:spAutoFit/>
            </a:bodyPr>
            <a:lstStyle/>
            <a:p>
              <a:r>
                <a:rPr lang="en-US" sz="1200" dirty="0"/>
                <a:t>Attribute x</a:t>
              </a:r>
            </a:p>
          </p:txBody>
        </p:sp>
        <p:sp>
          <p:nvSpPr>
            <p:cNvPr id="7" name="TextBox 6">
              <a:extLst>
                <a:ext uri="{FF2B5EF4-FFF2-40B4-BE49-F238E27FC236}">
                  <a16:creationId xmlns:a16="http://schemas.microsoft.com/office/drawing/2014/main" id="{25918310-C99C-4026-8FD6-C04DED9159D3}"/>
                </a:ext>
              </a:extLst>
            </p:cNvPr>
            <p:cNvSpPr txBox="1"/>
            <p:nvPr/>
          </p:nvSpPr>
          <p:spPr>
            <a:xfrm>
              <a:off x="3086100" y="3914001"/>
              <a:ext cx="990600" cy="276999"/>
            </a:xfrm>
            <a:prstGeom prst="rect">
              <a:avLst/>
            </a:prstGeom>
            <a:noFill/>
          </p:spPr>
          <p:txBody>
            <a:bodyPr wrap="square" rtlCol="0">
              <a:spAutoFit/>
            </a:bodyPr>
            <a:lstStyle/>
            <a:p>
              <a:r>
                <a:rPr lang="en-US" sz="1200" dirty="0"/>
                <a:t>Non-default</a:t>
              </a:r>
            </a:p>
          </p:txBody>
        </p:sp>
        <p:sp>
          <p:nvSpPr>
            <p:cNvPr id="8" name="TextBox 7">
              <a:extLst>
                <a:ext uri="{FF2B5EF4-FFF2-40B4-BE49-F238E27FC236}">
                  <a16:creationId xmlns:a16="http://schemas.microsoft.com/office/drawing/2014/main" id="{0FF85D4C-510D-47A8-8EEF-535A92666059}"/>
                </a:ext>
              </a:extLst>
            </p:cNvPr>
            <p:cNvSpPr txBox="1"/>
            <p:nvPr/>
          </p:nvSpPr>
          <p:spPr>
            <a:xfrm>
              <a:off x="4872109" y="3968663"/>
              <a:ext cx="990600" cy="276999"/>
            </a:xfrm>
            <a:prstGeom prst="rect">
              <a:avLst/>
            </a:prstGeom>
            <a:noFill/>
          </p:spPr>
          <p:txBody>
            <a:bodyPr wrap="square" rtlCol="0">
              <a:spAutoFit/>
            </a:bodyPr>
            <a:lstStyle/>
            <a:p>
              <a:r>
                <a:rPr lang="en-US" sz="1200" dirty="0"/>
                <a:t>Default</a:t>
              </a:r>
            </a:p>
          </p:txBody>
        </p:sp>
        <p:sp>
          <p:nvSpPr>
            <p:cNvPr id="9" name="Oval 8">
              <a:extLst>
                <a:ext uri="{FF2B5EF4-FFF2-40B4-BE49-F238E27FC236}">
                  <a16:creationId xmlns:a16="http://schemas.microsoft.com/office/drawing/2014/main" id="{A70193A6-4DE4-4F82-B688-11AF0C3A01B5}"/>
                </a:ext>
              </a:extLst>
            </p:cNvPr>
            <p:cNvSpPr/>
            <p:nvPr/>
          </p:nvSpPr>
          <p:spPr>
            <a:xfrm>
              <a:off x="4248110" y="4564076"/>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88C69A5-D813-49DD-929B-A7ACC68CC227}"/>
                </a:ext>
              </a:extLst>
            </p:cNvPr>
            <p:cNvSpPr/>
            <p:nvPr/>
          </p:nvSpPr>
          <p:spPr>
            <a:xfrm>
              <a:off x="4520184" y="4034975"/>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3BED545-63C6-40BE-A444-9E1F308C7EBB}"/>
                </a:ext>
              </a:extLst>
            </p:cNvPr>
            <p:cNvSpPr/>
            <p:nvPr/>
          </p:nvSpPr>
          <p:spPr>
            <a:xfrm>
              <a:off x="4482084" y="4810360"/>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5638510-5DB2-49FE-B804-E0AD6FDDC232}"/>
                </a:ext>
              </a:extLst>
            </p:cNvPr>
            <p:cNvSpPr/>
            <p:nvPr/>
          </p:nvSpPr>
          <p:spPr>
            <a:xfrm>
              <a:off x="4267200" y="4792676"/>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F721BAD-9F23-4F65-A199-A56B72BE477A}"/>
                </a:ext>
              </a:extLst>
            </p:cNvPr>
            <p:cNvSpPr/>
            <p:nvPr/>
          </p:nvSpPr>
          <p:spPr>
            <a:xfrm>
              <a:off x="4114800" y="4716476"/>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2FC08DA-551A-4A8E-92F3-2EE7404CD231}"/>
                </a:ext>
              </a:extLst>
            </p:cNvPr>
            <p:cNvSpPr/>
            <p:nvPr/>
          </p:nvSpPr>
          <p:spPr>
            <a:xfrm>
              <a:off x="4038600" y="4295001"/>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0383FB1-BBC0-4E89-8697-60A7AC840AEA}"/>
                </a:ext>
              </a:extLst>
            </p:cNvPr>
            <p:cNvSpPr/>
            <p:nvPr/>
          </p:nvSpPr>
          <p:spPr>
            <a:xfrm>
              <a:off x="4038600" y="4066401"/>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CF6764B-685C-46EF-A24D-BB16294D78C1}"/>
                </a:ext>
              </a:extLst>
            </p:cNvPr>
            <p:cNvSpPr/>
            <p:nvPr/>
          </p:nvSpPr>
          <p:spPr>
            <a:xfrm>
              <a:off x="3886200" y="4218801"/>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344F2E1-74F9-42DF-A542-E6732AB01F0A}"/>
                </a:ext>
              </a:extLst>
            </p:cNvPr>
            <p:cNvSpPr/>
            <p:nvPr/>
          </p:nvSpPr>
          <p:spPr>
            <a:xfrm>
              <a:off x="3886200" y="4411676"/>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21E7EB0-DADE-4418-AB84-88FFCD273003}"/>
                </a:ext>
              </a:extLst>
            </p:cNvPr>
            <p:cNvSpPr/>
            <p:nvPr/>
          </p:nvSpPr>
          <p:spPr>
            <a:xfrm>
              <a:off x="3810000" y="4564076"/>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E2F476E-BA97-4A9D-93D1-372C6265E06C}"/>
                </a:ext>
              </a:extLst>
            </p:cNvPr>
            <p:cNvSpPr/>
            <p:nvPr/>
          </p:nvSpPr>
          <p:spPr>
            <a:xfrm>
              <a:off x="3657600" y="4716476"/>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7A71715-2934-4851-8FEB-63430D2326AF}"/>
                </a:ext>
              </a:extLst>
            </p:cNvPr>
            <p:cNvSpPr/>
            <p:nvPr/>
          </p:nvSpPr>
          <p:spPr>
            <a:xfrm>
              <a:off x="3962400" y="4487876"/>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212F3C2-21E2-48B3-840F-23A608689912}"/>
                </a:ext>
              </a:extLst>
            </p:cNvPr>
            <p:cNvSpPr/>
            <p:nvPr/>
          </p:nvSpPr>
          <p:spPr>
            <a:xfrm>
              <a:off x="4038600" y="4792676"/>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642C8FB-9ACC-4BF2-8525-4810D086C24E}"/>
                </a:ext>
              </a:extLst>
            </p:cNvPr>
            <p:cNvSpPr/>
            <p:nvPr/>
          </p:nvSpPr>
          <p:spPr>
            <a:xfrm>
              <a:off x="4726646" y="4479983"/>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9CC1B14-F2EB-40B2-BB77-865D0A8F1908}"/>
                </a:ext>
              </a:extLst>
            </p:cNvPr>
            <p:cNvSpPr/>
            <p:nvPr/>
          </p:nvSpPr>
          <p:spPr>
            <a:xfrm>
              <a:off x="4501896" y="4299751"/>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8418358-9E22-4AD7-A27B-3D3924EB2088}"/>
                </a:ext>
              </a:extLst>
            </p:cNvPr>
            <p:cNvSpPr/>
            <p:nvPr/>
          </p:nvSpPr>
          <p:spPr>
            <a:xfrm>
              <a:off x="4608556" y="4424162"/>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DC400E1-CC80-4D0D-B79A-2C081EE96AD3}"/>
                </a:ext>
              </a:extLst>
            </p:cNvPr>
            <p:cNvSpPr/>
            <p:nvPr/>
          </p:nvSpPr>
          <p:spPr>
            <a:xfrm>
              <a:off x="4262227" y="4396188"/>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1C0F97A-EAB0-475C-953D-F8310F125DD2}"/>
                </a:ext>
              </a:extLst>
            </p:cNvPr>
            <p:cNvSpPr/>
            <p:nvPr/>
          </p:nvSpPr>
          <p:spPr>
            <a:xfrm>
              <a:off x="3899916" y="4853805"/>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4A9884E-849E-4D18-93DB-4FA58BE7E5B0}"/>
                </a:ext>
              </a:extLst>
            </p:cNvPr>
            <p:cNvSpPr/>
            <p:nvPr/>
          </p:nvSpPr>
          <p:spPr>
            <a:xfrm>
              <a:off x="4443984" y="4639672"/>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EA0AF63-43AA-4B1E-8CC8-1000D8DD3690}"/>
                </a:ext>
              </a:extLst>
            </p:cNvPr>
            <p:cNvSpPr/>
            <p:nvPr/>
          </p:nvSpPr>
          <p:spPr>
            <a:xfrm>
              <a:off x="4879046" y="4632383"/>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4F33A37-25FD-4B64-86ED-766BA784F21D}"/>
                </a:ext>
              </a:extLst>
            </p:cNvPr>
            <p:cNvSpPr/>
            <p:nvPr/>
          </p:nvSpPr>
          <p:spPr>
            <a:xfrm>
              <a:off x="4876800" y="4784783"/>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BC8DC48-6A3F-4C38-BD3E-0E0531D3EC62}"/>
                </a:ext>
              </a:extLst>
            </p:cNvPr>
            <p:cNvSpPr/>
            <p:nvPr/>
          </p:nvSpPr>
          <p:spPr>
            <a:xfrm>
              <a:off x="4724400" y="4676001"/>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E9FFB5-9C37-48F8-88DA-13408819AB61}"/>
                </a:ext>
              </a:extLst>
            </p:cNvPr>
            <p:cNvSpPr/>
            <p:nvPr/>
          </p:nvSpPr>
          <p:spPr>
            <a:xfrm>
              <a:off x="4572000" y="4599801"/>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A20790F-92F4-4CDE-8EDE-A6395D2E87AA}"/>
                </a:ext>
              </a:extLst>
            </p:cNvPr>
            <p:cNvSpPr/>
            <p:nvPr/>
          </p:nvSpPr>
          <p:spPr>
            <a:xfrm>
              <a:off x="4572000" y="4183076"/>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916A1F4-BFA9-42BD-8EAD-C7BF1659EBDC}"/>
                </a:ext>
              </a:extLst>
            </p:cNvPr>
            <p:cNvSpPr/>
            <p:nvPr/>
          </p:nvSpPr>
          <p:spPr>
            <a:xfrm>
              <a:off x="4419600" y="4142601"/>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ED0FADF-ECA7-460C-A436-F0DB19491679}"/>
                </a:ext>
              </a:extLst>
            </p:cNvPr>
            <p:cNvSpPr/>
            <p:nvPr/>
          </p:nvSpPr>
          <p:spPr>
            <a:xfrm>
              <a:off x="4495800" y="4487876"/>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1C6D6B5-8DAD-4534-A012-591BFF2A3F5F}"/>
                </a:ext>
              </a:extLst>
            </p:cNvPr>
            <p:cNvSpPr/>
            <p:nvPr/>
          </p:nvSpPr>
          <p:spPr>
            <a:xfrm>
              <a:off x="3956304" y="4383875"/>
              <a:ext cx="615696" cy="749326"/>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68112EA4-122D-4C11-BBA6-7DC772BE3F9D}"/>
                </a:ext>
              </a:extLst>
            </p:cNvPr>
            <p:cNvCxnSpPr>
              <a:cxnSpLocks/>
              <a:stCxn id="27" idx="4"/>
            </p:cNvCxnSpPr>
            <p:nvPr/>
          </p:nvCxnSpPr>
          <p:spPr>
            <a:xfrm flipV="1">
              <a:off x="4482084" y="4383875"/>
              <a:ext cx="1380625" cy="36772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1C8ECFB6-9457-4D2F-858B-6001EBB67A9F}"/>
                </a:ext>
              </a:extLst>
            </p:cNvPr>
            <p:cNvSpPr txBox="1"/>
            <p:nvPr/>
          </p:nvSpPr>
          <p:spPr>
            <a:xfrm>
              <a:off x="5788073" y="4197096"/>
              <a:ext cx="1143000" cy="461665"/>
            </a:xfrm>
            <a:prstGeom prst="rect">
              <a:avLst/>
            </a:prstGeom>
            <a:noFill/>
          </p:spPr>
          <p:txBody>
            <a:bodyPr wrap="square" rtlCol="0">
              <a:spAutoFit/>
            </a:bodyPr>
            <a:lstStyle/>
            <a:p>
              <a:r>
                <a:rPr lang="en-US" sz="1200" dirty="0"/>
                <a:t>Problem region</a:t>
              </a:r>
            </a:p>
          </p:txBody>
        </p:sp>
        <p:cxnSp>
          <p:nvCxnSpPr>
            <p:cNvPr id="42" name="Straight Connector 41">
              <a:extLst>
                <a:ext uri="{FF2B5EF4-FFF2-40B4-BE49-F238E27FC236}">
                  <a16:creationId xmlns:a16="http://schemas.microsoft.com/office/drawing/2014/main" id="{F4C77D39-1823-46CC-AFA0-8C2286431314}"/>
                </a:ext>
              </a:extLst>
            </p:cNvPr>
            <p:cNvCxnSpPr>
              <a:cxnSpLocks/>
            </p:cNvCxnSpPr>
            <p:nvPr/>
          </p:nvCxnSpPr>
          <p:spPr>
            <a:xfrm flipH="1">
              <a:off x="4293108" y="3672671"/>
              <a:ext cx="20634" cy="1356529"/>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814443C0-51B9-4357-8F38-5B444E79F67D}"/>
                </a:ext>
              </a:extLst>
            </p:cNvPr>
            <p:cNvSpPr txBox="1"/>
            <p:nvPr/>
          </p:nvSpPr>
          <p:spPr>
            <a:xfrm>
              <a:off x="3864062" y="3388525"/>
              <a:ext cx="1356281" cy="307777"/>
            </a:xfrm>
            <a:prstGeom prst="rect">
              <a:avLst/>
            </a:prstGeom>
            <a:noFill/>
          </p:spPr>
          <p:txBody>
            <a:bodyPr wrap="square" rtlCol="0">
              <a:spAutoFit/>
            </a:bodyPr>
            <a:lstStyle/>
            <a:p>
              <a:r>
                <a:rPr lang="en-US" sz="1400" dirty="0"/>
                <a:t>Threshold</a:t>
              </a:r>
            </a:p>
          </p:txBody>
        </p:sp>
      </p:grpSp>
    </p:spTree>
    <p:extLst>
      <p:ext uri="{BB962C8B-B14F-4D97-AF65-F5344CB8AC3E}">
        <p14:creationId xmlns:p14="http://schemas.microsoft.com/office/powerpoint/2010/main" val="815007763"/>
      </p:ext>
    </p:extLst>
  </p:cSld>
  <p:clrMapOvr>
    <a:masterClrMapping/>
  </p:clrMapOvr>
  <p:transition spd="med">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73EF48-1E4A-49CA-B0CC-83491BB138BD}"/>
              </a:ext>
            </a:extLst>
          </p:cNvPr>
          <p:cNvSpPr txBox="1"/>
          <p:nvPr/>
        </p:nvSpPr>
        <p:spPr>
          <a:xfrm>
            <a:off x="228600" y="2590800"/>
            <a:ext cx="8382000" cy="416011"/>
          </a:xfrm>
          <a:prstGeom prst="rect">
            <a:avLst/>
          </a:prstGeom>
          <a:noFill/>
        </p:spPr>
        <p:txBody>
          <a:bodyPr wrap="square" rtlCol="0">
            <a:spAutoFit/>
          </a:bodyPr>
          <a:lstStyle/>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id="{9349FBD0-5A5E-4F51-8DA1-3CF6A5DD5961}"/>
              </a:ext>
            </a:extLst>
          </p:cNvPr>
          <p:cNvSpPr/>
          <p:nvPr/>
        </p:nvSpPr>
        <p:spPr>
          <a:xfrm>
            <a:off x="533400" y="1186884"/>
            <a:ext cx="8382000" cy="5027017"/>
          </a:xfrm>
          <a:prstGeom prst="rect">
            <a:avLst/>
          </a:prstGeom>
        </p:spPr>
        <p:txBody>
          <a:bodyPr wrap="square">
            <a:spAutoFit/>
          </a:bodyPr>
          <a:lstStyle/>
          <a:p>
            <a:pPr marL="342900" indent="-342900">
              <a:lnSpc>
                <a:spcPct val="150000"/>
              </a:lnSpc>
              <a:buFont typeface="+mj-lt"/>
              <a:buAutoNum type="arabicPeriod" startAt="10"/>
            </a:pPr>
            <a:r>
              <a:rPr lang="en-US" dirty="0"/>
              <a:t>Minimize false negatives -  if predicting a positive case as negative is going to be more detrimental for e.g. predicting a cancer patient (positive) as non-cancer (negative)</a:t>
            </a:r>
          </a:p>
          <a:p>
            <a:pPr marL="342900" indent="-342900">
              <a:lnSpc>
                <a:spcPct val="150000"/>
              </a:lnSpc>
              <a:buFont typeface="+mj-lt"/>
              <a:buAutoNum type="arabicPeriod" startAt="10"/>
            </a:pPr>
            <a:r>
              <a:rPr lang="en-US" dirty="0"/>
              <a:t>Minimize false positives – if predicting a negative as positive is going to be more detrimental for e.g. predicting a boss’s mail as spam! </a:t>
            </a:r>
          </a:p>
          <a:p>
            <a:pPr marL="342900" indent="-342900">
              <a:lnSpc>
                <a:spcPct val="150000"/>
              </a:lnSpc>
              <a:buFont typeface="+mj-lt"/>
              <a:buAutoNum type="arabicPeriod" startAt="10"/>
            </a:pPr>
            <a:r>
              <a:rPr lang="en-US" dirty="0"/>
              <a:t>Accuracy – over all correct predictions from all the classes to total number of cases. Should rely on this metrics only when all classes are equally represented. Not reliable if class representation is lopsided as algorithms are biased towards over represented class </a:t>
            </a:r>
          </a:p>
          <a:p>
            <a:pPr marL="342900" indent="-342900">
              <a:lnSpc>
                <a:spcPct val="150000"/>
              </a:lnSpc>
              <a:buFont typeface="+mj-lt"/>
              <a:buAutoNum type="arabicPeriod" startAt="10"/>
            </a:pPr>
            <a:r>
              <a:rPr lang="en-US" dirty="0"/>
              <a:t>Precision -  TP/ TP+ FP. When we focus on minimizing false negatives, TP will increase but along with it FP will also increase. How much increase in TP starts hurting (due to increase in FP) ?</a:t>
            </a:r>
          </a:p>
        </p:txBody>
      </p:sp>
      <p:sp>
        <p:nvSpPr>
          <p:cNvPr id="4" name="Title 2">
            <a:extLst>
              <a:ext uri="{FF2B5EF4-FFF2-40B4-BE49-F238E27FC236}">
                <a16:creationId xmlns:a16="http://schemas.microsoft.com/office/drawing/2014/main" id="{ED0D270A-AD0D-4977-9264-A67F215AFBFB}"/>
              </a:ext>
            </a:extLst>
          </p:cNvPr>
          <p:cNvSpPr txBox="1">
            <a:spLocks/>
          </p:cNvSpPr>
          <p:nvPr/>
        </p:nvSpPr>
        <p:spPr>
          <a:xfrm>
            <a:off x="188682" y="76200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marL="0" lvl="1" defTabSz="457200" fontAlgn="auto">
              <a:spcBef>
                <a:spcPts val="0"/>
              </a:spcBef>
              <a:spcAft>
                <a:spcPts val="0"/>
              </a:spcAft>
            </a:pPr>
            <a:r>
              <a:rPr lang="en-IN" b="1" u="sng" kern="0">
                <a:solidFill>
                  <a:sysClr val="windowText" lastClr="000000"/>
                </a:solidFill>
              </a:rPr>
              <a:t>Model performance measures </a:t>
            </a:r>
            <a:endParaRPr lang="en-IN" b="1" u="sng" kern="0" dirty="0">
              <a:solidFill>
                <a:sysClr val="windowText" lastClr="000000"/>
              </a:solidFill>
            </a:endParaRPr>
          </a:p>
        </p:txBody>
      </p:sp>
    </p:spTree>
    <p:extLst>
      <p:ext uri="{BB962C8B-B14F-4D97-AF65-F5344CB8AC3E}">
        <p14:creationId xmlns:p14="http://schemas.microsoft.com/office/powerpoint/2010/main" val="2172947995"/>
      </p:ext>
    </p:extLst>
  </p:cSld>
  <p:clrMapOvr>
    <a:masterClrMapping/>
  </p:clrMapOvr>
  <p:transition spd="med">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73EF48-1E4A-49CA-B0CC-83491BB138BD}"/>
              </a:ext>
            </a:extLst>
          </p:cNvPr>
          <p:cNvSpPr txBox="1"/>
          <p:nvPr/>
        </p:nvSpPr>
        <p:spPr>
          <a:xfrm>
            <a:off x="228600" y="2590800"/>
            <a:ext cx="8382000" cy="416011"/>
          </a:xfrm>
          <a:prstGeom prst="rect">
            <a:avLst/>
          </a:prstGeom>
          <a:noFill/>
        </p:spPr>
        <p:txBody>
          <a:bodyPr wrap="square" rtlCol="0">
            <a:spAutoFit/>
          </a:bodyPr>
          <a:lstStyle/>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id="{9349FBD0-5A5E-4F51-8DA1-3CF6A5DD5961}"/>
              </a:ext>
            </a:extLst>
          </p:cNvPr>
          <p:cNvSpPr/>
          <p:nvPr/>
        </p:nvSpPr>
        <p:spPr>
          <a:xfrm>
            <a:off x="533400" y="1186884"/>
            <a:ext cx="8382000" cy="2534027"/>
          </a:xfrm>
          <a:prstGeom prst="rect">
            <a:avLst/>
          </a:prstGeom>
        </p:spPr>
        <p:txBody>
          <a:bodyPr wrap="square">
            <a:spAutoFit/>
          </a:bodyPr>
          <a:lstStyle/>
          <a:p>
            <a:pPr marL="342900" indent="-342900">
              <a:lnSpc>
                <a:spcPct val="150000"/>
              </a:lnSpc>
              <a:buFont typeface="+mj-lt"/>
              <a:buAutoNum type="arabicPeriod" startAt="14"/>
            </a:pPr>
            <a:r>
              <a:rPr lang="en-US" dirty="0"/>
              <a:t>Recall – TP / TP + FN :  when we reduce FN to increase TP, how much we gain ?  Recall and precision will oppose each other. We want recall to be as close to 1 as possible without precision being too bad</a:t>
            </a:r>
          </a:p>
          <a:p>
            <a:pPr marL="342900" indent="-342900">
              <a:lnSpc>
                <a:spcPct val="150000"/>
              </a:lnSpc>
              <a:buFont typeface="+mj-lt"/>
              <a:buAutoNum type="arabicPeriod" startAt="14"/>
            </a:pPr>
            <a:endParaRPr lang="en-US" dirty="0"/>
          </a:p>
          <a:p>
            <a:pPr marL="342900" indent="-342900">
              <a:lnSpc>
                <a:spcPct val="150000"/>
              </a:lnSpc>
              <a:buFont typeface="+mj-lt"/>
              <a:buAutoNum type="arabicPeriod" startAt="14"/>
            </a:pPr>
            <a:r>
              <a:rPr lang="en-US" dirty="0"/>
              <a:t>To compare models, we use ROC AUC that gives us the optimal combination of these metrics</a:t>
            </a:r>
          </a:p>
        </p:txBody>
      </p:sp>
      <p:sp>
        <p:nvSpPr>
          <p:cNvPr id="4" name="Title 2">
            <a:extLst>
              <a:ext uri="{FF2B5EF4-FFF2-40B4-BE49-F238E27FC236}">
                <a16:creationId xmlns:a16="http://schemas.microsoft.com/office/drawing/2014/main" id="{ED0D270A-AD0D-4977-9264-A67F215AFBFB}"/>
              </a:ext>
            </a:extLst>
          </p:cNvPr>
          <p:cNvSpPr txBox="1">
            <a:spLocks/>
          </p:cNvSpPr>
          <p:nvPr/>
        </p:nvSpPr>
        <p:spPr>
          <a:xfrm>
            <a:off x="188682" y="76200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marL="0" lvl="1" defTabSz="457200" fontAlgn="auto">
              <a:spcBef>
                <a:spcPts val="0"/>
              </a:spcBef>
              <a:spcAft>
                <a:spcPts val="0"/>
              </a:spcAft>
            </a:pPr>
            <a:r>
              <a:rPr lang="en-IN" b="1" u="sng" kern="0">
                <a:solidFill>
                  <a:sysClr val="windowText" lastClr="000000"/>
                </a:solidFill>
              </a:rPr>
              <a:t>Model performance measures </a:t>
            </a:r>
            <a:endParaRPr lang="en-IN" b="1" u="sng" kern="0" dirty="0">
              <a:solidFill>
                <a:sysClr val="windowText" lastClr="000000"/>
              </a:solidFill>
            </a:endParaRPr>
          </a:p>
        </p:txBody>
      </p:sp>
    </p:spTree>
    <p:extLst>
      <p:ext uri="{BB962C8B-B14F-4D97-AF65-F5344CB8AC3E}">
        <p14:creationId xmlns:p14="http://schemas.microsoft.com/office/powerpoint/2010/main" val="2257346651"/>
      </p:ext>
    </p:extLst>
  </p:cSld>
  <p:clrMapOvr>
    <a:masterClrMapping/>
  </p:clrMapOvr>
  <p:transition spd="med">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4818" name="Picture 2"/>
          <p:cNvPicPr>
            <a:picLocks noChangeAspect="1" noChangeArrowheads="1"/>
          </p:cNvPicPr>
          <p:nvPr/>
        </p:nvPicPr>
        <p:blipFill>
          <a:blip r:embed="rId2" cstate="print"/>
          <a:srcRect/>
          <a:stretch>
            <a:fillRect/>
          </a:stretch>
        </p:blipFill>
        <p:spPr bwMode="auto">
          <a:xfrm>
            <a:off x="5673433" y="1066800"/>
            <a:ext cx="2868562" cy="2514600"/>
          </a:xfrm>
          <a:prstGeom prst="rect">
            <a:avLst/>
          </a:prstGeom>
          <a:noFill/>
          <a:ln w="9525">
            <a:noFill/>
            <a:miter lim="800000"/>
            <a:headEnd/>
            <a:tailEnd/>
          </a:ln>
        </p:spPr>
      </p:pic>
      <p:sp>
        <p:nvSpPr>
          <p:cNvPr id="4" name="Rectangle 3"/>
          <p:cNvSpPr txBox="1">
            <a:spLocks noChangeArrowheads="1"/>
          </p:cNvSpPr>
          <p:nvPr/>
        </p:nvSpPr>
        <p:spPr>
          <a:xfrm>
            <a:off x="203196" y="1066800"/>
            <a:ext cx="5401632" cy="4013406"/>
          </a:xfrm>
          <a:prstGeom prst="rect">
            <a:avLst/>
          </a:prstGeom>
          <a:noFill/>
        </p:spPr>
        <p:txBody>
          <a:bodyPr wrap="square">
            <a:spAutoFit/>
          </a:bodyPr>
          <a:lstStyle/>
          <a:p>
            <a:pPr marL="911225" lvl="1" indent="-400050" defTabSz="457200" fontAlgn="auto">
              <a:spcBef>
                <a:spcPct val="20000"/>
              </a:spcBef>
              <a:spcAft>
                <a:spcPts val="0"/>
              </a:spcAft>
              <a:buFont typeface="+mj-lt"/>
              <a:buAutoNum type="alphaLcPeriod"/>
            </a:pPr>
            <a:endParaRPr lang="en-IN" sz="1400" dirty="0"/>
          </a:p>
          <a:p>
            <a:pPr marL="53975" defTabSz="457200" fontAlgn="auto">
              <a:spcBef>
                <a:spcPct val="20000"/>
              </a:spcBef>
              <a:spcAft>
                <a:spcPts val="0"/>
              </a:spcAft>
            </a:pPr>
            <a:r>
              <a:rPr lang="en-IN" sz="1400" dirty="0"/>
              <a:t>A technique for visualizing classifier performance  </a:t>
            </a:r>
          </a:p>
          <a:p>
            <a:pPr marL="911225" lvl="1" indent="-400050" defTabSz="457200" fontAlgn="auto">
              <a:spcBef>
                <a:spcPct val="20000"/>
              </a:spcBef>
              <a:spcAft>
                <a:spcPts val="0"/>
              </a:spcAft>
              <a:buFont typeface="+mj-lt"/>
              <a:buAutoNum type="alphaLcPeriod"/>
            </a:pPr>
            <a:r>
              <a:rPr lang="en-IN" sz="1400" dirty="0"/>
              <a:t>It is a graph between TP rate and FP rates</a:t>
            </a:r>
          </a:p>
          <a:p>
            <a:pPr marL="1368425" lvl="2" indent="-400050" defTabSz="457200" fontAlgn="auto">
              <a:spcBef>
                <a:spcPct val="20000"/>
              </a:spcBef>
              <a:spcAft>
                <a:spcPts val="0"/>
              </a:spcAft>
              <a:buFont typeface="+mj-lt"/>
              <a:buAutoNum type="romanUcPeriod"/>
            </a:pPr>
            <a:r>
              <a:rPr lang="en-IN" sz="1400" dirty="0"/>
              <a:t>TP rate =  TP / total positive</a:t>
            </a:r>
          </a:p>
          <a:p>
            <a:pPr marL="1368425" lvl="2" indent="-400050" defTabSz="457200" fontAlgn="auto">
              <a:spcBef>
                <a:spcPct val="20000"/>
              </a:spcBef>
              <a:spcAft>
                <a:spcPts val="0"/>
              </a:spcAft>
              <a:buFont typeface="+mj-lt"/>
              <a:buAutoNum type="romanUcPeriod"/>
            </a:pPr>
            <a:r>
              <a:rPr lang="en-IN" sz="1400" dirty="0"/>
              <a:t>FP  rate = FP / total negative</a:t>
            </a:r>
          </a:p>
          <a:p>
            <a:pPr marL="854075" lvl="1" indent="-342900" defTabSz="457200" fontAlgn="auto">
              <a:spcBef>
                <a:spcPct val="20000"/>
              </a:spcBef>
              <a:spcAft>
                <a:spcPts val="0"/>
              </a:spcAft>
              <a:buFont typeface="+mj-lt"/>
              <a:buAutoNum type="alphaLcPeriod"/>
            </a:pPr>
            <a:r>
              <a:rPr lang="en-IN" sz="1400" dirty="0"/>
              <a:t>ROC graph is a trade off between benefits (TP) and costs (FP)</a:t>
            </a:r>
          </a:p>
          <a:p>
            <a:pPr marL="854075" lvl="1" indent="-342900" defTabSz="457200" fontAlgn="auto">
              <a:spcBef>
                <a:spcPct val="20000"/>
              </a:spcBef>
              <a:spcAft>
                <a:spcPts val="0"/>
              </a:spcAft>
              <a:buFont typeface="+mj-lt"/>
              <a:buAutoNum type="alphaLcPeriod"/>
            </a:pPr>
            <a:r>
              <a:rPr lang="en-IN" sz="1400" dirty="0"/>
              <a:t>The point (0,1) represents perfect classified (e.g. D)</a:t>
            </a:r>
          </a:p>
          <a:p>
            <a:pPr marL="1368425" lvl="2" indent="-400050" defTabSz="457200" fontAlgn="auto">
              <a:spcBef>
                <a:spcPct val="20000"/>
              </a:spcBef>
              <a:spcAft>
                <a:spcPts val="0"/>
              </a:spcAft>
              <a:buFont typeface="+mj-lt"/>
              <a:buAutoNum type="romanUcPeriod"/>
            </a:pPr>
            <a:r>
              <a:rPr lang="en-IN" sz="1400" dirty="0"/>
              <a:t>TP = 1 and FP = 0</a:t>
            </a:r>
          </a:p>
          <a:p>
            <a:pPr marL="1368425" lvl="2" indent="-400050" defTabSz="457200" fontAlgn="auto">
              <a:spcBef>
                <a:spcPct val="20000"/>
              </a:spcBef>
              <a:spcAft>
                <a:spcPts val="0"/>
              </a:spcAft>
              <a:buFont typeface="+mj-lt"/>
              <a:buAutoNum type="romanUcPeriod"/>
            </a:pPr>
            <a:endParaRPr lang="en-IN" sz="1400" dirty="0"/>
          </a:p>
          <a:p>
            <a:pPr marL="911225" lvl="1" indent="-400050" defTabSz="457200" fontAlgn="auto">
              <a:spcBef>
                <a:spcPct val="20000"/>
              </a:spcBef>
              <a:spcAft>
                <a:spcPts val="0"/>
              </a:spcAft>
              <a:buFont typeface="+mj-lt"/>
              <a:buAutoNum type="alphaLcPeriod"/>
            </a:pPr>
            <a:r>
              <a:rPr lang="en-IN" sz="1400" dirty="0"/>
              <a:t>Classifiers very close to Y axis and lower (nearer to x axis) are conservative models and strict in classifying positives (low TP rate)</a:t>
            </a:r>
          </a:p>
          <a:p>
            <a:pPr marL="911225" lvl="1" indent="-400050" defTabSz="457200" fontAlgn="auto">
              <a:spcBef>
                <a:spcPct val="20000"/>
              </a:spcBef>
              <a:spcAft>
                <a:spcPts val="0"/>
              </a:spcAft>
              <a:buFont typeface="+mj-lt"/>
              <a:buAutoNum type="alphaLcPeriod"/>
            </a:pPr>
            <a:endParaRPr lang="en-IN" sz="1400" dirty="0"/>
          </a:p>
          <a:p>
            <a:pPr marL="911225" lvl="1" indent="-400050" defTabSz="457200" fontAlgn="auto">
              <a:spcBef>
                <a:spcPct val="20000"/>
              </a:spcBef>
              <a:spcAft>
                <a:spcPts val="0"/>
              </a:spcAft>
              <a:buFont typeface="+mj-lt"/>
              <a:buAutoNum type="alphaLcPeriod"/>
            </a:pPr>
            <a:r>
              <a:rPr lang="en-IN" sz="1400" dirty="0"/>
              <a:t>Classifiers on top right are liberal in classifying positives hence higher TP rate and FP rate </a:t>
            </a:r>
          </a:p>
        </p:txBody>
      </p:sp>
      <p:pic>
        <p:nvPicPr>
          <p:cNvPr id="1314819" name="Picture 3"/>
          <p:cNvPicPr>
            <a:picLocks noChangeAspect="1" noChangeArrowheads="1"/>
          </p:cNvPicPr>
          <p:nvPr/>
        </p:nvPicPr>
        <p:blipFill>
          <a:blip r:embed="rId3" cstate="print"/>
          <a:srcRect/>
          <a:stretch>
            <a:fillRect/>
          </a:stretch>
        </p:blipFill>
        <p:spPr bwMode="auto">
          <a:xfrm>
            <a:off x="6408395" y="3886200"/>
            <a:ext cx="2202205" cy="2133600"/>
          </a:xfrm>
          <a:prstGeom prst="rect">
            <a:avLst/>
          </a:prstGeom>
          <a:noFill/>
          <a:ln w="9525">
            <a:noFill/>
            <a:miter lim="800000"/>
            <a:headEnd/>
            <a:tailEnd/>
          </a:ln>
        </p:spPr>
      </p:pic>
      <p:sp>
        <p:nvSpPr>
          <p:cNvPr id="6" name="Title 2">
            <a:extLst>
              <a:ext uri="{FF2B5EF4-FFF2-40B4-BE49-F238E27FC236}">
                <a16:creationId xmlns:a16="http://schemas.microsoft.com/office/drawing/2014/main" id="{F8282581-D7A4-49F9-8617-996E8ECBA0A2}"/>
              </a:ext>
            </a:extLst>
          </p:cNvPr>
          <p:cNvSpPr txBox="1">
            <a:spLocks/>
          </p:cNvSpPr>
          <p:nvPr/>
        </p:nvSpPr>
        <p:spPr>
          <a:xfrm>
            <a:off x="188682" y="6531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marL="0" lvl="1" defTabSz="457200" fontAlgn="auto">
              <a:spcBef>
                <a:spcPts val="0"/>
              </a:spcBef>
              <a:spcAft>
                <a:spcPts val="0"/>
              </a:spcAft>
            </a:pPr>
            <a:r>
              <a:rPr lang="en-IN" u="sng" kern="0" dirty="0">
                <a:solidFill>
                  <a:sysClr val="windowText" lastClr="000000"/>
                </a:solidFill>
              </a:rPr>
              <a:t>Receiver Operating Characteristics (ROC) Curve</a:t>
            </a:r>
          </a:p>
        </p:txBody>
      </p:sp>
      <p:sp>
        <p:nvSpPr>
          <p:cNvPr id="2" name="TextBox 1">
            <a:extLst>
              <a:ext uri="{FF2B5EF4-FFF2-40B4-BE49-F238E27FC236}">
                <a16:creationId xmlns:a16="http://schemas.microsoft.com/office/drawing/2014/main" id="{FA3D7CF6-E358-4A6E-BD31-AA25F93639AD}"/>
              </a:ext>
            </a:extLst>
          </p:cNvPr>
          <p:cNvSpPr txBox="1"/>
          <p:nvPr/>
        </p:nvSpPr>
        <p:spPr>
          <a:xfrm>
            <a:off x="838200" y="5486400"/>
            <a:ext cx="3733800" cy="523220"/>
          </a:xfrm>
          <a:prstGeom prst="rect">
            <a:avLst/>
          </a:prstGeom>
          <a:noFill/>
        </p:spPr>
        <p:txBody>
          <a:bodyPr wrap="square" rtlCol="0">
            <a:spAutoFit/>
          </a:bodyPr>
          <a:lstStyle/>
          <a:p>
            <a:r>
              <a:rPr lang="en-US" sz="1400" b="1" dirty="0" err="1"/>
              <a:t>Ref</a:t>
            </a:r>
            <a:r>
              <a:rPr lang="en-US" sz="1400" dirty="0" err="1"/>
              <a:t>:ROC_AUC.ipynb</a:t>
            </a:r>
            <a:r>
              <a:rPr lang="en-US" sz="1400" dirty="0"/>
              <a:t> , </a:t>
            </a:r>
            <a:r>
              <a:rPr lang="en-US" sz="1400" dirty="0" err="1"/>
              <a:t>ROC_Threshold_Management.ipynb</a:t>
            </a:r>
            <a:endParaRPr lang="en-US" sz="1400" dirty="0"/>
          </a:p>
        </p:txBody>
      </p:sp>
    </p:spTree>
    <p:extLst>
      <p:ext uri="{BB962C8B-B14F-4D97-AF65-F5344CB8AC3E}">
        <p14:creationId xmlns:p14="http://schemas.microsoft.com/office/powerpoint/2010/main" val="1560585391"/>
      </p:ext>
    </p:extLst>
  </p:cSld>
  <p:clrMapOvr>
    <a:masterClrMapping/>
  </p:clrMapOvr>
  <p:transition spd="med">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2895600"/>
            <a:ext cx="7696200" cy="461665"/>
          </a:xfrm>
          <a:prstGeom prst="rect">
            <a:avLst/>
          </a:prstGeom>
          <a:noFill/>
        </p:spPr>
        <p:txBody>
          <a:bodyPr wrap="square" rtlCol="0">
            <a:spAutoFit/>
          </a:bodyPr>
          <a:lstStyle/>
          <a:p>
            <a:pPr marL="342900" indent="-342900" algn="ctr"/>
            <a:r>
              <a:rPr lang="en-IN" sz="2400" b="1" dirty="0"/>
              <a:t>Model Parameters Vs Hyperparameters</a:t>
            </a:r>
          </a:p>
        </p:txBody>
      </p:sp>
    </p:spTree>
    <p:extLst>
      <p:ext uri="{BB962C8B-B14F-4D97-AF65-F5344CB8AC3E}">
        <p14:creationId xmlns:p14="http://schemas.microsoft.com/office/powerpoint/2010/main" val="724588634"/>
      </p:ext>
    </p:extLst>
  </p:cSld>
  <p:clrMapOvr>
    <a:masterClrMapping/>
  </p:clrMapOvr>
  <p:transition spd="med">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914400"/>
            <a:ext cx="8305800" cy="6309420"/>
          </a:xfrm>
          <a:prstGeom prst="rect">
            <a:avLst/>
          </a:prstGeom>
          <a:noFill/>
        </p:spPr>
        <p:txBody>
          <a:bodyPr wrap="square" rtlCol="0">
            <a:spAutoFit/>
          </a:bodyPr>
          <a:lstStyle/>
          <a:p>
            <a:r>
              <a:rPr lang="en-US" b="1" dirty="0"/>
              <a:t>Model Parameters Vs Hyperparameters</a:t>
            </a:r>
          </a:p>
          <a:p>
            <a:pPr marL="800100" lvl="1" indent="-342900" eaLnBrk="0" hangingPunct="0">
              <a:buFont typeface="+mj-lt"/>
              <a:buAutoNum type="alphaLcPeriod"/>
            </a:pPr>
            <a:endParaRPr lang="en-US" dirty="0"/>
          </a:p>
          <a:p>
            <a:pPr marL="342900" indent="-342900">
              <a:buFont typeface="+mj-lt"/>
              <a:buAutoNum type="arabicPeriod"/>
            </a:pPr>
            <a:r>
              <a:rPr lang="en-US" sz="1600" dirty="0">
                <a:solidFill>
                  <a:srgbClr val="000000"/>
                </a:solidFill>
              </a:rPr>
              <a:t>Model parameters refers to the coefficients / weights learnt from the data by the algorithm</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Model parameters reflect how the target variable is dependent on the predictor variables. For e.g. in  y = </a:t>
            </a:r>
            <a:r>
              <a:rPr lang="en-US" sz="1600" dirty="0" err="1">
                <a:solidFill>
                  <a:srgbClr val="000000"/>
                </a:solidFill>
              </a:rPr>
              <a:t>mX</a:t>
            </a:r>
            <a:r>
              <a:rPr lang="en-US" sz="1600" dirty="0">
                <a:solidFill>
                  <a:srgbClr val="000000"/>
                </a:solidFill>
              </a:rPr>
              <a:t> + c ,   y is target variable, X is independent variable. How the target variable changes when predictor X changes is captured by m and c</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m, c are model parameters learnt from the data by the algorithm and used to create the model</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Hyper parameters are used to control the behavior of the algorithm while it is learning the model parameters from the data</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Each algorithm has it’s own well defined set of hyper parameters. For e.g. cost or penalty parameters with linear regression model, depth parameter for decision trees</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The hyperparameters come with default values which are suitable in most situations</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Hyper parameters are integral part of a model. </a:t>
            </a:r>
          </a:p>
          <a:p>
            <a:pPr marL="342900" indent="-342900">
              <a:buFont typeface="+mj-lt"/>
              <a:buAutoNum type="arabicPeriod"/>
            </a:pPr>
            <a:endParaRPr lang="en-US" sz="1600" dirty="0">
              <a:solidFill>
                <a:srgbClr val="000000"/>
              </a:solidFill>
            </a:endParaRPr>
          </a:p>
          <a:p>
            <a:pPr marL="342900" indent="-342900">
              <a:buFont typeface="+mj-lt"/>
              <a:buAutoNum type="arabicPeriod"/>
            </a:pPr>
            <a:endParaRPr lang="en-US" sz="1600" dirty="0">
              <a:solidFill>
                <a:srgbClr val="000000"/>
              </a:solidFill>
            </a:endParaRPr>
          </a:p>
          <a:p>
            <a:endParaRPr lang="en-US" sz="1600" dirty="0">
              <a:solidFill>
                <a:srgbClr val="000000"/>
              </a:solidFill>
            </a:endParaRPr>
          </a:p>
          <a:p>
            <a:pPr marL="342900" indent="-342900">
              <a:buFont typeface="+mj-lt"/>
              <a:buAutoNum type="arabicPeriod"/>
            </a:pPr>
            <a:endParaRPr lang="en-US" sz="1600" dirty="0">
              <a:solidFill>
                <a:srgbClr val="000000"/>
              </a:solidFill>
            </a:endParaRPr>
          </a:p>
        </p:txBody>
      </p:sp>
    </p:spTree>
    <p:extLst>
      <p:ext uri="{BB962C8B-B14F-4D97-AF65-F5344CB8AC3E}">
        <p14:creationId xmlns:p14="http://schemas.microsoft.com/office/powerpoint/2010/main" val="1904222138"/>
      </p:ext>
    </p:extLst>
  </p:cSld>
  <p:clrMapOvr>
    <a:masterClrMapping/>
  </p:clrMapOvr>
  <p:transition spd="med">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914400"/>
            <a:ext cx="8305800" cy="3847207"/>
          </a:xfrm>
          <a:prstGeom prst="rect">
            <a:avLst/>
          </a:prstGeom>
          <a:noFill/>
        </p:spPr>
        <p:txBody>
          <a:bodyPr wrap="square" rtlCol="0">
            <a:spAutoFit/>
          </a:bodyPr>
          <a:lstStyle/>
          <a:p>
            <a:r>
              <a:rPr lang="en-US" b="1" dirty="0"/>
              <a:t>Model Parameters Vs Hyperparameters</a:t>
            </a:r>
          </a:p>
          <a:p>
            <a:pPr marL="800100" lvl="1" indent="-342900" eaLnBrk="0" hangingPunct="0">
              <a:buFont typeface="+mj-lt"/>
              <a:buAutoNum type="alphaLcPeriod"/>
            </a:pPr>
            <a:endParaRPr lang="en-US" dirty="0"/>
          </a:p>
          <a:p>
            <a:pPr marL="342900" indent="-342900">
              <a:buFont typeface="+mj-lt"/>
              <a:buAutoNum type="arabicPeriod" startAt="8"/>
            </a:pPr>
            <a:r>
              <a:rPr lang="en-US" sz="1600" dirty="0">
                <a:solidFill>
                  <a:srgbClr val="000000"/>
                </a:solidFill>
              </a:rPr>
              <a:t>One can modify the hyperparameter values if the situation demands for e.g. change the penalty factor to control the magnitude of the coefficients learnt by the algorithm from the data</a:t>
            </a:r>
          </a:p>
          <a:p>
            <a:pPr marL="342900" indent="-342900">
              <a:buFont typeface="+mj-lt"/>
              <a:buAutoNum type="arabicPeriod" startAt="8"/>
            </a:pPr>
            <a:endParaRPr lang="en-US" sz="1600" dirty="0">
              <a:solidFill>
                <a:srgbClr val="000000"/>
              </a:solidFill>
            </a:endParaRPr>
          </a:p>
          <a:p>
            <a:pPr marL="342900" indent="-342900">
              <a:buFont typeface="+mj-lt"/>
              <a:buAutoNum type="arabicPeriod" startAt="8"/>
            </a:pPr>
            <a:r>
              <a:rPr lang="en-US" sz="1600" u="sng" dirty="0">
                <a:solidFill>
                  <a:srgbClr val="000000"/>
                </a:solidFill>
              </a:rPr>
              <a:t>When ever we modify the hyperparameters to get desired accuracy scores, it is important to have three data sets… training , validation and testing to prevent data leaks</a:t>
            </a:r>
          </a:p>
          <a:p>
            <a:pPr marL="342900" indent="-342900">
              <a:buFont typeface="+mj-lt"/>
              <a:buAutoNum type="arabicPeriod" startAt="8"/>
            </a:pPr>
            <a:endParaRPr lang="en-US" sz="1600" dirty="0">
              <a:solidFill>
                <a:srgbClr val="000000"/>
              </a:solidFill>
            </a:endParaRPr>
          </a:p>
          <a:p>
            <a:pPr marL="342900" indent="-342900">
              <a:buFont typeface="+mj-lt"/>
              <a:buAutoNum type="arabicPeriod" startAt="8"/>
            </a:pPr>
            <a:endParaRPr lang="en-US" sz="1600" dirty="0">
              <a:solidFill>
                <a:srgbClr val="000000"/>
              </a:solidFill>
            </a:endParaRPr>
          </a:p>
          <a:p>
            <a:pPr marL="342900" indent="-342900">
              <a:buFont typeface="+mj-lt"/>
              <a:buAutoNum type="arabicPeriod" startAt="8"/>
            </a:pPr>
            <a:endParaRPr lang="en-US" sz="1600" dirty="0">
              <a:solidFill>
                <a:srgbClr val="000000"/>
              </a:solidFill>
            </a:endParaRPr>
          </a:p>
          <a:p>
            <a:pPr marL="342900" indent="-342900">
              <a:buFont typeface="+mj-lt"/>
              <a:buAutoNum type="arabicPeriod" startAt="8"/>
            </a:pPr>
            <a:endParaRPr lang="en-US" sz="1600" dirty="0">
              <a:solidFill>
                <a:srgbClr val="000000"/>
              </a:solidFill>
            </a:endParaRPr>
          </a:p>
          <a:p>
            <a:endParaRPr lang="en-US" sz="1600" dirty="0">
              <a:solidFill>
                <a:srgbClr val="000000"/>
              </a:solidFill>
            </a:endParaRPr>
          </a:p>
          <a:p>
            <a:pPr marL="342900" indent="-342900">
              <a:buFont typeface="+mj-lt"/>
              <a:buAutoNum type="arabicPeriod"/>
            </a:pPr>
            <a:endParaRPr lang="en-US" sz="1600" dirty="0">
              <a:solidFill>
                <a:srgbClr val="000000"/>
              </a:solidFill>
            </a:endParaRPr>
          </a:p>
        </p:txBody>
      </p:sp>
    </p:spTree>
    <p:extLst>
      <p:ext uri="{BB962C8B-B14F-4D97-AF65-F5344CB8AC3E}">
        <p14:creationId xmlns:p14="http://schemas.microsoft.com/office/powerpoint/2010/main" val="2205402859"/>
      </p:ext>
    </p:extLst>
  </p:cSld>
  <p:clrMapOvr>
    <a:masterClrMapping/>
  </p:clrMapOvr>
  <p:transition spd="med">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600200" y="2895600"/>
            <a:ext cx="4495800" cy="369332"/>
          </a:xfrm>
        </p:spPr>
        <p:txBody>
          <a:bodyPr wrap="square">
            <a:spAutoFit/>
          </a:bodyPr>
          <a:lstStyle/>
          <a:p>
            <a:pPr marL="0" indent="0" algn="ctr">
              <a:buNone/>
            </a:pPr>
            <a:r>
              <a:rPr lang="en-IN" sz="1800" b="1" u="sng" dirty="0"/>
              <a:t>Linear Regression Hyperparameters</a:t>
            </a:r>
          </a:p>
        </p:txBody>
      </p:sp>
    </p:spTree>
    <p:extLst>
      <p:ext uri="{BB962C8B-B14F-4D97-AF65-F5344CB8AC3E}">
        <p14:creationId xmlns:p14="http://schemas.microsoft.com/office/powerpoint/2010/main" val="944702508"/>
      </p:ext>
    </p:extLst>
  </p:cSld>
  <p:clrMapOvr>
    <a:masterClrMapping/>
  </p:clrMapOvr>
  <p:transition spd="med">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850844"/>
            <a:ext cx="8643264" cy="5626156"/>
          </a:xfrm>
        </p:spPr>
        <p:txBody>
          <a:bodyPr wrap="square">
            <a:spAutoFit/>
          </a:bodyPr>
          <a:lstStyle/>
          <a:p>
            <a:pPr marL="0" indent="0">
              <a:buNone/>
            </a:pPr>
            <a:r>
              <a:rPr lang="en-IN" sz="1800" b="1" u="sng" dirty="0"/>
              <a:t>Regularising Linear Models (Shrinkage methods)</a:t>
            </a:r>
          </a:p>
          <a:p>
            <a:pPr marL="0" indent="0">
              <a:buNone/>
            </a:pPr>
            <a:endParaRPr lang="en-IN" sz="1400" dirty="0"/>
          </a:p>
          <a:p>
            <a:pPr marL="0" indent="0">
              <a:buNone/>
            </a:pPr>
            <a:r>
              <a:rPr lang="en-IN" sz="1400" dirty="0"/>
              <a:t>When we have too many parameters and exposed to curse of dimensionality, we resort to dimensionality reduction techniques such as transforming to PCA and eliminating the PCA with least magnitude of eigen values. This can be a laborious process before we find the right number principal components. Instead, we can employ the shrinkage methods. </a:t>
            </a:r>
          </a:p>
          <a:p>
            <a:pPr marL="0" indent="0">
              <a:buNone/>
            </a:pPr>
            <a:endParaRPr lang="en-IN" sz="1400" dirty="0"/>
          </a:p>
          <a:p>
            <a:pPr marL="0" indent="0">
              <a:buNone/>
            </a:pPr>
            <a:r>
              <a:rPr lang="en-IN" sz="1400" dirty="0"/>
              <a:t>Shrinkage methods attempt to shrink the coefficients of the attributes and lead us towards simpler yet effective models. The two shrinkage methods are :</a:t>
            </a:r>
          </a:p>
          <a:p>
            <a:pPr marL="0" indent="0">
              <a:buNone/>
            </a:pPr>
            <a:endParaRPr lang="en-IN" sz="1400" dirty="0"/>
          </a:p>
          <a:p>
            <a:pPr marL="342900" indent="-342900">
              <a:buFont typeface="+mj-lt"/>
              <a:buAutoNum type="arabicPeriod"/>
            </a:pPr>
            <a:r>
              <a:rPr lang="en-US" sz="1600" u="sng" dirty="0"/>
              <a:t>Ridge regression </a:t>
            </a:r>
            <a:r>
              <a:rPr lang="en-US" sz="1600" dirty="0"/>
              <a:t>is similar to the linear regression where the objective is to find the best fit surface. The difference is in the way the best coefficients are found. Unlike linear regression where the optimization function is SSE, here it is slightly different</a:t>
            </a:r>
          </a:p>
          <a:p>
            <a:pPr marL="342900" indent="-342900">
              <a:buFont typeface="+mj-lt"/>
              <a:buAutoNum type="arabicPeriod"/>
            </a:pPr>
            <a:endParaRPr lang="en-US" sz="1600" u="sng" dirty="0"/>
          </a:p>
          <a:p>
            <a:pPr marL="342900" indent="-342900">
              <a:buFont typeface="+mj-lt"/>
              <a:buAutoNum type="arabicPeriod"/>
            </a:pPr>
            <a:endParaRPr lang="en-US" sz="1600" u="sng" dirty="0"/>
          </a:p>
          <a:p>
            <a:pPr marL="342900" indent="-342900">
              <a:buFont typeface="+mj-lt"/>
              <a:buAutoNum type="arabicPeriod"/>
            </a:pPr>
            <a:endParaRPr lang="en-US" sz="1600" u="sng" dirty="0"/>
          </a:p>
          <a:p>
            <a:pPr marL="342900" indent="-342900">
              <a:buFont typeface="+mj-lt"/>
              <a:buAutoNum type="arabicPeriod"/>
            </a:pPr>
            <a:endParaRPr lang="en-US" sz="1600" u="sng" dirty="0"/>
          </a:p>
          <a:p>
            <a:pPr marL="0" indent="0">
              <a:buNone/>
            </a:pPr>
            <a:endParaRPr lang="en-US" sz="1600" u="sng" dirty="0"/>
          </a:p>
          <a:p>
            <a:pPr marL="342900" indent="-342900">
              <a:buFont typeface="+mj-lt"/>
              <a:buAutoNum type="arabicPeriod" startAt="2"/>
            </a:pPr>
            <a:r>
              <a:rPr lang="en-US" sz="1600" dirty="0"/>
              <a:t>The term </a:t>
            </a:r>
            <a:r>
              <a:rPr lang="en-US" sz="1600" dirty="0">
                <a:latin typeface="Cambria Math" panose="02040503050406030204" pitchFamily="18" charset="0"/>
                <a:ea typeface="Cambria Math" panose="02040503050406030204" pitchFamily="18" charset="0"/>
              </a:rPr>
              <a:t>𝝺</a:t>
            </a:r>
            <a:r>
              <a:rPr lang="en-US" sz="1600" dirty="0"/>
              <a:t>    is like a penalty term used to penalize large magnitude coefficients when it is set to a high number, coefficients are suppressed significantly. When it is set to 0, the cost function becomes same as linear regression cost function</a:t>
            </a:r>
          </a:p>
        </p:txBody>
      </p:sp>
      <p:pic>
        <p:nvPicPr>
          <p:cNvPr id="9" name="Picture 8">
            <a:extLst>
              <a:ext uri="{FF2B5EF4-FFF2-40B4-BE49-F238E27FC236}">
                <a16:creationId xmlns:a16="http://schemas.microsoft.com/office/drawing/2014/main" id="{4323B701-9356-4AC7-BE5C-FF083083077F}"/>
              </a:ext>
            </a:extLst>
          </p:cNvPr>
          <p:cNvPicPr>
            <a:picLocks noChangeAspect="1"/>
          </p:cNvPicPr>
          <p:nvPr/>
        </p:nvPicPr>
        <p:blipFill>
          <a:blip r:embed="rId3"/>
          <a:stretch>
            <a:fillRect/>
          </a:stretch>
        </p:blipFill>
        <p:spPr>
          <a:xfrm>
            <a:off x="1066800" y="4495800"/>
            <a:ext cx="2457450" cy="849387"/>
          </a:xfrm>
          <a:prstGeom prst="rect">
            <a:avLst/>
          </a:prstGeom>
        </p:spPr>
      </p:pic>
      <p:pic>
        <p:nvPicPr>
          <p:cNvPr id="10" name="Picture 9">
            <a:extLst>
              <a:ext uri="{FF2B5EF4-FFF2-40B4-BE49-F238E27FC236}">
                <a16:creationId xmlns:a16="http://schemas.microsoft.com/office/drawing/2014/main" id="{82B0BDB7-7B24-45C4-A0DC-5EBBED635568}"/>
              </a:ext>
            </a:extLst>
          </p:cNvPr>
          <p:cNvPicPr>
            <a:picLocks noChangeAspect="1"/>
          </p:cNvPicPr>
          <p:nvPr/>
        </p:nvPicPr>
        <p:blipFill>
          <a:blip r:embed="rId4"/>
          <a:stretch>
            <a:fillRect/>
          </a:stretch>
        </p:blipFill>
        <p:spPr>
          <a:xfrm>
            <a:off x="4724400" y="4484613"/>
            <a:ext cx="3165169" cy="849387"/>
          </a:xfrm>
          <a:prstGeom prst="rect">
            <a:avLst/>
          </a:prstGeom>
        </p:spPr>
      </p:pic>
      <p:sp>
        <p:nvSpPr>
          <p:cNvPr id="11" name="TextBox 10">
            <a:extLst>
              <a:ext uri="{FF2B5EF4-FFF2-40B4-BE49-F238E27FC236}">
                <a16:creationId xmlns:a16="http://schemas.microsoft.com/office/drawing/2014/main" id="{41F762C6-BCC6-4A8C-9EF8-4A4A5BE65ADC}"/>
              </a:ext>
            </a:extLst>
          </p:cNvPr>
          <p:cNvSpPr txBox="1"/>
          <p:nvPr/>
        </p:nvSpPr>
        <p:spPr>
          <a:xfrm>
            <a:off x="990600" y="5367962"/>
            <a:ext cx="2819400" cy="276999"/>
          </a:xfrm>
          <a:prstGeom prst="rect">
            <a:avLst/>
          </a:prstGeom>
          <a:noFill/>
        </p:spPr>
        <p:txBody>
          <a:bodyPr wrap="square" rtlCol="0">
            <a:spAutoFit/>
          </a:bodyPr>
          <a:lstStyle/>
          <a:p>
            <a:r>
              <a:rPr lang="en-US" sz="1200" dirty="0"/>
              <a:t>Linear Regression cost function</a:t>
            </a:r>
          </a:p>
        </p:txBody>
      </p:sp>
      <p:sp>
        <p:nvSpPr>
          <p:cNvPr id="12" name="TextBox 11">
            <a:extLst>
              <a:ext uri="{FF2B5EF4-FFF2-40B4-BE49-F238E27FC236}">
                <a16:creationId xmlns:a16="http://schemas.microsoft.com/office/drawing/2014/main" id="{8AB885AB-33ED-4806-AAD8-D9A1430A5750}"/>
              </a:ext>
            </a:extLst>
          </p:cNvPr>
          <p:cNvSpPr txBox="1"/>
          <p:nvPr/>
        </p:nvSpPr>
        <p:spPr>
          <a:xfrm>
            <a:off x="4319497" y="5367962"/>
            <a:ext cx="4495800" cy="276999"/>
          </a:xfrm>
          <a:prstGeom prst="rect">
            <a:avLst/>
          </a:prstGeom>
          <a:noFill/>
        </p:spPr>
        <p:txBody>
          <a:bodyPr wrap="square" rtlCol="0">
            <a:spAutoFit/>
          </a:bodyPr>
          <a:lstStyle/>
          <a:p>
            <a:r>
              <a:rPr lang="en-US" sz="1200" dirty="0"/>
              <a:t>Ridge Regression with additional term in the cost function</a:t>
            </a:r>
          </a:p>
        </p:txBody>
      </p:sp>
    </p:spTree>
    <p:extLst>
      <p:ext uri="{BB962C8B-B14F-4D97-AF65-F5344CB8AC3E}">
        <p14:creationId xmlns:p14="http://schemas.microsoft.com/office/powerpoint/2010/main" val="2969882856"/>
      </p:ext>
    </p:extLst>
  </p:cSld>
  <p:clrMapOvr>
    <a:masterClrMapping/>
  </p:clrMapOvr>
  <p:transition spd="med">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15352" y="1295400"/>
            <a:ext cx="8795664" cy="5650778"/>
          </a:xfrm>
          <a:prstGeom prst="rect">
            <a:avLst/>
          </a:prstGeom>
          <a:noFill/>
        </p:spPr>
        <p:txBody>
          <a:bodyPr wrap="square">
            <a:spAutoFit/>
          </a:bodyPr>
          <a:lstStyle/>
          <a:p>
            <a:pPr marL="53975" defTabSz="457200" fontAlgn="auto">
              <a:spcBef>
                <a:spcPct val="20000"/>
              </a:spcBef>
              <a:spcAft>
                <a:spcPts val="0"/>
              </a:spcAft>
            </a:pPr>
            <a:r>
              <a:rPr lang="en-IN" sz="1400" dirty="0"/>
              <a:t>All models are impacted by three types of errors which reduce their predicting power. </a:t>
            </a:r>
          </a:p>
          <a:p>
            <a:pPr marL="396875" indent="-342900" defTabSz="457200" fontAlgn="auto">
              <a:spcBef>
                <a:spcPct val="20000"/>
              </a:spcBef>
              <a:spcAft>
                <a:spcPts val="0"/>
              </a:spcAft>
              <a:buFont typeface="+mj-lt"/>
              <a:buAutoNum type="arabicPeriod"/>
            </a:pPr>
            <a:r>
              <a:rPr lang="en-IN" sz="1400" dirty="0"/>
              <a:t>Bias error</a:t>
            </a:r>
          </a:p>
          <a:p>
            <a:pPr marL="396875" indent="-342900" defTabSz="457200" fontAlgn="auto">
              <a:spcBef>
                <a:spcPct val="20000"/>
              </a:spcBef>
              <a:spcAft>
                <a:spcPts val="0"/>
              </a:spcAft>
              <a:buFont typeface="+mj-lt"/>
              <a:buAutoNum type="arabicPeriod"/>
            </a:pPr>
            <a:r>
              <a:rPr lang="en-IN" sz="1400" dirty="0"/>
              <a:t>Variance errors</a:t>
            </a:r>
          </a:p>
          <a:p>
            <a:pPr marL="396875" indent="-342900" defTabSz="457200" fontAlgn="auto">
              <a:spcBef>
                <a:spcPct val="20000"/>
              </a:spcBef>
              <a:spcAft>
                <a:spcPts val="0"/>
              </a:spcAft>
              <a:buFont typeface="+mj-lt"/>
              <a:buAutoNum type="arabicPeriod"/>
            </a:pPr>
            <a:r>
              <a:rPr lang="en-IN" sz="1400" dirty="0"/>
              <a:t>Random errors</a:t>
            </a:r>
          </a:p>
          <a:p>
            <a:pPr marL="53975" defTabSz="457200" fontAlgn="auto">
              <a:spcBef>
                <a:spcPct val="20000"/>
              </a:spcBef>
              <a:spcAft>
                <a:spcPts val="0"/>
              </a:spcAft>
            </a:pPr>
            <a:endParaRPr lang="en-IN" sz="1400" dirty="0"/>
          </a:p>
          <a:p>
            <a:pPr marL="53975" defTabSz="457200" fontAlgn="auto">
              <a:spcBef>
                <a:spcPct val="20000"/>
              </a:spcBef>
              <a:spcAft>
                <a:spcPts val="0"/>
              </a:spcAft>
            </a:pPr>
            <a:r>
              <a:rPr lang="en-IN" sz="1400" dirty="0"/>
              <a:t>Bias errors </a:t>
            </a:r>
          </a:p>
          <a:p>
            <a:pPr marL="396875" indent="-342900" defTabSz="457200" fontAlgn="auto">
              <a:spcBef>
                <a:spcPct val="20000"/>
              </a:spcBef>
              <a:spcAft>
                <a:spcPts val="0"/>
              </a:spcAft>
              <a:buAutoNum type="arabicPeriod"/>
            </a:pPr>
            <a:r>
              <a:rPr lang="en-IN" sz="1400" dirty="0"/>
              <a:t>Caused by the decisions taken at the various stages of modelling starting from data collection / sampling stage</a:t>
            </a:r>
          </a:p>
          <a:p>
            <a:pPr marL="396875" indent="-342900" defTabSz="457200" fontAlgn="auto">
              <a:spcBef>
                <a:spcPct val="20000"/>
              </a:spcBef>
              <a:spcAft>
                <a:spcPts val="0"/>
              </a:spcAft>
              <a:buAutoNum type="arabicPeriod"/>
            </a:pPr>
            <a:r>
              <a:rPr lang="en-IN" sz="1400" dirty="0"/>
              <a:t>Choice of attributes based on the analysis of the data available</a:t>
            </a:r>
          </a:p>
          <a:p>
            <a:pPr marL="396875" indent="-342900" defTabSz="457200" fontAlgn="auto">
              <a:spcBef>
                <a:spcPct val="20000"/>
              </a:spcBef>
              <a:spcAft>
                <a:spcPts val="0"/>
              </a:spcAft>
              <a:buAutoNum type="arabicPeriod"/>
            </a:pPr>
            <a:r>
              <a:rPr lang="en-IN" sz="1400" dirty="0"/>
              <a:t>Choice of the complexity of the model based on observations in the data</a:t>
            </a:r>
          </a:p>
          <a:p>
            <a:pPr marL="396875" indent="-342900" defTabSz="457200" fontAlgn="auto">
              <a:spcBef>
                <a:spcPct val="20000"/>
              </a:spcBef>
              <a:spcAft>
                <a:spcPts val="0"/>
              </a:spcAft>
              <a:buAutoNum type="arabicPeriod"/>
            </a:pPr>
            <a:r>
              <a:rPr lang="en-IN" sz="1400" dirty="0"/>
              <a:t>Splitting the data into training validation and testing</a:t>
            </a:r>
          </a:p>
          <a:p>
            <a:pPr marL="396875" indent="-342900" defTabSz="457200" fontAlgn="auto">
              <a:spcBef>
                <a:spcPct val="20000"/>
              </a:spcBef>
              <a:spcAft>
                <a:spcPts val="0"/>
              </a:spcAft>
              <a:buAutoNum type="arabicPeriod"/>
            </a:pPr>
            <a:r>
              <a:rPr lang="en-IN" sz="1400" dirty="0"/>
              <a:t>Class size. Algorithms have a bias towards higher represented class for overall accuracy</a:t>
            </a:r>
          </a:p>
          <a:p>
            <a:pPr marL="53975" defTabSz="457200" fontAlgn="auto">
              <a:spcBef>
                <a:spcPct val="20000"/>
              </a:spcBef>
              <a:spcAft>
                <a:spcPts val="0"/>
              </a:spcAft>
            </a:pPr>
            <a:endParaRPr lang="en-IN" sz="1400" dirty="0"/>
          </a:p>
          <a:p>
            <a:pPr marL="53975" defTabSz="457200" fontAlgn="auto">
              <a:spcBef>
                <a:spcPct val="20000"/>
              </a:spcBef>
              <a:spcAft>
                <a:spcPts val="0"/>
              </a:spcAft>
            </a:pPr>
            <a:r>
              <a:rPr lang="en-IN" sz="1400" dirty="0"/>
              <a:t>Variance errors (Known variance)</a:t>
            </a:r>
          </a:p>
          <a:p>
            <a:pPr marL="396875" indent="-342900" defTabSz="457200" fontAlgn="auto">
              <a:spcBef>
                <a:spcPct val="20000"/>
              </a:spcBef>
              <a:spcAft>
                <a:spcPts val="0"/>
              </a:spcAft>
              <a:buAutoNum type="arabicPeriod"/>
            </a:pPr>
            <a:r>
              <a:rPr lang="en-IN" sz="1400" dirty="0"/>
              <a:t>Variance in the behaviour of the model </a:t>
            </a:r>
          </a:p>
          <a:p>
            <a:pPr marL="396875" indent="-342900" defTabSz="457200" fontAlgn="auto">
              <a:spcBef>
                <a:spcPct val="20000"/>
              </a:spcBef>
              <a:spcAft>
                <a:spcPts val="0"/>
              </a:spcAft>
              <a:buAutoNum type="arabicPeriod"/>
            </a:pPr>
            <a:r>
              <a:rPr lang="en-IN" sz="1400" dirty="0"/>
              <a:t>The model based on a sample will perform differently on different samples</a:t>
            </a:r>
          </a:p>
          <a:p>
            <a:pPr marL="396875" indent="-342900" defTabSz="457200" fontAlgn="auto">
              <a:spcBef>
                <a:spcPct val="20000"/>
              </a:spcBef>
              <a:spcAft>
                <a:spcPts val="0"/>
              </a:spcAft>
              <a:buAutoNum type="arabicPeriod"/>
            </a:pPr>
            <a:r>
              <a:rPr lang="en-IN" sz="1400" dirty="0"/>
              <a:t>Variance errors increase with increase in number of attributes in the model due to increase in degrees of freedom for the data points to wriggle in</a:t>
            </a:r>
          </a:p>
          <a:p>
            <a:pPr marL="396875" indent="-342900" defTabSz="457200" fontAlgn="auto">
              <a:spcBef>
                <a:spcPct val="20000"/>
              </a:spcBef>
              <a:spcAft>
                <a:spcPts val="0"/>
              </a:spcAft>
              <a:buAutoNum type="arabicPeriod"/>
            </a:pPr>
            <a:endParaRPr lang="en-IN" sz="1400" dirty="0"/>
          </a:p>
          <a:p>
            <a:pPr marL="53975" defTabSz="457200" fontAlgn="auto">
              <a:spcBef>
                <a:spcPct val="20000"/>
              </a:spcBef>
              <a:spcAft>
                <a:spcPts val="0"/>
              </a:spcAft>
            </a:pPr>
            <a:r>
              <a:rPr lang="en-IN" sz="1400" dirty="0"/>
              <a:t>Random errors (unknown variance)</a:t>
            </a:r>
          </a:p>
          <a:p>
            <a:pPr marL="396875" indent="-342900" defTabSz="457200" fontAlgn="auto">
              <a:spcBef>
                <a:spcPct val="20000"/>
              </a:spcBef>
              <a:spcAft>
                <a:spcPts val="0"/>
              </a:spcAft>
              <a:buAutoNum type="arabicPeriod"/>
            </a:pPr>
            <a:r>
              <a:rPr lang="en-IN" sz="1400" dirty="0"/>
              <a:t>Caused by unknown factors. They cannot be modelled</a:t>
            </a:r>
          </a:p>
          <a:p>
            <a:pPr marL="396875" indent="-342900" defTabSz="457200" fontAlgn="auto">
              <a:spcBef>
                <a:spcPct val="20000"/>
              </a:spcBef>
              <a:spcAft>
                <a:spcPts val="0"/>
              </a:spcAft>
              <a:buAutoNum type="arabicPeriod"/>
            </a:pPr>
            <a:endParaRPr lang="en-IN" sz="1400" dirty="0"/>
          </a:p>
        </p:txBody>
      </p:sp>
      <p:sp>
        <p:nvSpPr>
          <p:cNvPr id="340994" name="Title 2"/>
          <p:cNvSpPr>
            <a:spLocks noGrp="1"/>
          </p:cNvSpPr>
          <p:nvPr>
            <p:ph type="title" idx="4294967295"/>
          </p:nvPr>
        </p:nvSpPr>
        <p:spPr>
          <a:xfrm>
            <a:off x="188682" y="957930"/>
            <a:ext cx="8421918" cy="413670"/>
          </a:xfrm>
          <a:prstGeom prst="rect">
            <a:avLst/>
          </a:prstGeom>
        </p:spPr>
        <p:txBody>
          <a:bodyPr/>
          <a:lstStyle/>
          <a:p>
            <a:pPr marL="0" lvl="1" indent="0">
              <a:spcBef>
                <a:spcPct val="0"/>
              </a:spcBef>
              <a:buNone/>
            </a:pPr>
            <a:r>
              <a:rPr lang="en-US" altLang="en-US" u="sng" dirty="0">
                <a:latin typeface="Arial" charset="0"/>
              </a:rPr>
              <a:t>Modelling Errors</a:t>
            </a:r>
            <a:endParaRPr lang="en-US" sz="1800" dirty="0"/>
          </a:p>
        </p:txBody>
      </p:sp>
    </p:spTree>
    <p:extLst>
      <p:ext uri="{BB962C8B-B14F-4D97-AF65-F5344CB8AC3E}">
        <p14:creationId xmlns:p14="http://schemas.microsoft.com/office/powerpoint/2010/main" val="2417110571"/>
      </p:ext>
    </p:extLst>
  </p:cSld>
  <p:clrMapOvr>
    <a:masterClrMapping/>
  </p:clrMapOvr>
  <p:transition spd="med">
    <p:wipe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643264" cy="2308324"/>
          </a:xfrm>
        </p:spPr>
        <p:txBody>
          <a:bodyPr wrap="square">
            <a:spAutoFit/>
          </a:bodyPr>
          <a:lstStyle/>
          <a:p>
            <a:pPr marL="0" indent="0">
              <a:buNone/>
            </a:pPr>
            <a:r>
              <a:rPr lang="en-IN" sz="1800" b="1" u="sng" dirty="0"/>
              <a:t>Regularising Linear Models (Shrinkage methods)</a:t>
            </a:r>
          </a:p>
          <a:p>
            <a:pPr marL="0" indent="0">
              <a:buNone/>
            </a:pPr>
            <a:endParaRPr lang="en-IN" sz="1400" dirty="0"/>
          </a:p>
          <a:p>
            <a:pPr marL="0" indent="0">
              <a:buNone/>
            </a:pPr>
            <a:r>
              <a:rPr lang="en-IN" sz="1400" dirty="0"/>
              <a:t>Why should we be interested in shrinking the coefficients? How does it help? </a:t>
            </a:r>
          </a:p>
          <a:p>
            <a:pPr marL="0" indent="0">
              <a:buNone/>
            </a:pPr>
            <a:r>
              <a:rPr lang="en-IN" sz="1400" dirty="0"/>
              <a:t>When we have large number of dimensions and few data points, the models are likely to become complex, overfit and prone to variance errors. When you print out the coefficients of the attributes of such complex model, you will notice that the magnitude of the different coefficients become large</a:t>
            </a:r>
          </a:p>
          <a:p>
            <a:pPr marL="0" indent="0">
              <a:buNone/>
            </a:pPr>
            <a:endParaRPr lang="en-IN" sz="1400" dirty="0"/>
          </a:p>
          <a:p>
            <a:pPr marL="0" indent="0">
              <a:buNone/>
            </a:pPr>
            <a:r>
              <a:rPr lang="en-IN" sz="1400" dirty="0"/>
              <a:t>Large coefficients indicate a case where for a unit change in the input variable, the magnitude of change in the target column is very large. </a:t>
            </a:r>
          </a:p>
        </p:txBody>
      </p:sp>
      <p:sp>
        <p:nvSpPr>
          <p:cNvPr id="8" name="TextBox 7">
            <a:extLst>
              <a:ext uri="{FF2B5EF4-FFF2-40B4-BE49-F238E27FC236}">
                <a16:creationId xmlns:a16="http://schemas.microsoft.com/office/drawing/2014/main" id="{25DED600-B98E-457C-A6FC-4FD06D3BE568}"/>
              </a:ext>
            </a:extLst>
          </p:cNvPr>
          <p:cNvSpPr txBox="1"/>
          <p:nvPr/>
        </p:nvSpPr>
        <p:spPr>
          <a:xfrm>
            <a:off x="348336" y="4043065"/>
            <a:ext cx="4452264" cy="1938992"/>
          </a:xfrm>
          <a:prstGeom prst="rect">
            <a:avLst/>
          </a:prstGeom>
          <a:noFill/>
        </p:spPr>
        <p:txBody>
          <a:bodyPr wrap="square" rtlCol="0">
            <a:spAutoFit/>
          </a:bodyPr>
          <a:lstStyle/>
          <a:p>
            <a:pPr marL="228600" indent="-228600">
              <a:buFont typeface="+mj-lt"/>
              <a:buAutoNum type="arabicPeriod"/>
            </a:pPr>
            <a:r>
              <a:rPr lang="en-US" sz="1200" dirty="0"/>
              <a:t>The coefficient for </a:t>
            </a:r>
            <a:r>
              <a:rPr lang="en-US" sz="1200" dirty="0" err="1"/>
              <a:t>cyl</a:t>
            </a:r>
            <a:r>
              <a:rPr lang="en-US" sz="1200" dirty="0"/>
              <a:t> is 2.5059518049385052</a:t>
            </a:r>
          </a:p>
          <a:p>
            <a:pPr marL="228600" indent="-228600">
              <a:buFont typeface="+mj-lt"/>
              <a:buAutoNum type="arabicPeriod"/>
            </a:pPr>
            <a:r>
              <a:rPr lang="en-US" sz="1200" dirty="0"/>
              <a:t>The coefficient for </a:t>
            </a:r>
            <a:r>
              <a:rPr lang="en-US" sz="1200" dirty="0" err="1"/>
              <a:t>disp</a:t>
            </a:r>
            <a:r>
              <a:rPr lang="en-US" sz="1200" dirty="0"/>
              <a:t> is 2.5357082860560483</a:t>
            </a:r>
          </a:p>
          <a:p>
            <a:pPr marL="228600" indent="-228600">
              <a:buFont typeface="+mj-lt"/>
              <a:buAutoNum type="arabicPeriod"/>
            </a:pPr>
            <a:r>
              <a:rPr lang="en-US" sz="1200" dirty="0"/>
              <a:t>The coefficient for hp is -1.7889335736325294</a:t>
            </a:r>
          </a:p>
          <a:p>
            <a:pPr marL="228600" indent="-228600">
              <a:buFont typeface="+mj-lt"/>
              <a:buAutoNum type="arabicPeriod"/>
            </a:pPr>
            <a:r>
              <a:rPr lang="en-US" sz="1200" dirty="0"/>
              <a:t>The coefficient for </a:t>
            </a:r>
            <a:r>
              <a:rPr lang="en-US" sz="1200" dirty="0" err="1"/>
              <a:t>wt</a:t>
            </a:r>
            <a:r>
              <a:rPr lang="en-US" sz="1200" dirty="0"/>
              <a:t> is -5.551819873098725</a:t>
            </a:r>
          </a:p>
          <a:p>
            <a:pPr marL="228600" indent="-228600">
              <a:buFont typeface="+mj-lt"/>
              <a:buAutoNum type="arabicPeriod"/>
            </a:pPr>
            <a:r>
              <a:rPr lang="en-US" sz="1200" dirty="0"/>
              <a:t>The coefficient for acc is 0.11485734803440854</a:t>
            </a:r>
          </a:p>
          <a:p>
            <a:pPr marL="228600" indent="-228600">
              <a:buFont typeface="+mj-lt"/>
              <a:buAutoNum type="arabicPeriod"/>
            </a:pPr>
            <a:r>
              <a:rPr lang="en-US" sz="1200" dirty="0"/>
              <a:t>The coefficient for </a:t>
            </a:r>
            <a:r>
              <a:rPr lang="en-US" sz="1200" dirty="0" err="1"/>
              <a:t>yr</a:t>
            </a:r>
            <a:r>
              <a:rPr lang="en-US" sz="1200" dirty="0"/>
              <a:t> is 2.931846548211609</a:t>
            </a:r>
          </a:p>
          <a:p>
            <a:pPr marL="228600" indent="-228600">
              <a:buFont typeface="+mj-lt"/>
              <a:buAutoNum type="arabicPeriod"/>
            </a:pPr>
            <a:r>
              <a:rPr lang="en-US" sz="1200" dirty="0"/>
              <a:t>The coefficient for </a:t>
            </a:r>
            <a:r>
              <a:rPr lang="en-US" sz="1200" dirty="0" err="1"/>
              <a:t>car_type</a:t>
            </a:r>
            <a:r>
              <a:rPr lang="en-US" sz="1200" dirty="0"/>
              <a:t> is 2.977869737601944</a:t>
            </a:r>
          </a:p>
          <a:p>
            <a:pPr marL="228600" indent="-228600">
              <a:buFont typeface="+mj-lt"/>
              <a:buAutoNum type="arabicPeriod"/>
            </a:pPr>
            <a:r>
              <a:rPr lang="en-US" sz="1200" dirty="0"/>
              <a:t>The coefficient for </a:t>
            </a:r>
            <a:r>
              <a:rPr lang="en-US" sz="1200" dirty="0" err="1"/>
              <a:t>origin_america</a:t>
            </a:r>
            <a:r>
              <a:rPr lang="en-US" sz="1200" dirty="0"/>
              <a:t> is -0.5832955290166003 </a:t>
            </a:r>
          </a:p>
          <a:p>
            <a:pPr marL="228600" indent="-228600">
              <a:buFont typeface="+mj-lt"/>
              <a:buAutoNum type="arabicPeriod"/>
            </a:pPr>
            <a:r>
              <a:rPr lang="en-US" sz="1200" dirty="0"/>
              <a:t>The coefficient for </a:t>
            </a:r>
            <a:r>
              <a:rPr lang="en-US" sz="1200" dirty="0" err="1"/>
              <a:t>origin_asia</a:t>
            </a:r>
            <a:r>
              <a:rPr lang="en-US" sz="1200" dirty="0"/>
              <a:t> is 0.3474931380432235 </a:t>
            </a:r>
          </a:p>
          <a:p>
            <a:pPr marL="228600" indent="-228600">
              <a:buFont typeface="+mj-lt"/>
              <a:buAutoNum type="arabicPeriod"/>
            </a:pPr>
            <a:r>
              <a:rPr lang="en-US" sz="1200" dirty="0"/>
              <a:t>The coefficient for </a:t>
            </a:r>
            <a:r>
              <a:rPr lang="en-US" sz="1200" dirty="0" err="1"/>
              <a:t>origin_europe</a:t>
            </a:r>
            <a:r>
              <a:rPr lang="en-US" sz="1200" dirty="0"/>
              <a:t> is 0.3774164680868855 </a:t>
            </a:r>
            <a:endParaRPr lang="en-US" sz="1200" dirty="0">
              <a:solidFill>
                <a:schemeClr val="tx1">
                  <a:lumMod val="50000"/>
                  <a:lumOff val="50000"/>
                </a:schemeClr>
              </a:solidFill>
            </a:endParaRPr>
          </a:p>
        </p:txBody>
      </p:sp>
      <p:sp>
        <p:nvSpPr>
          <p:cNvPr id="9" name="TextBox 8">
            <a:extLst>
              <a:ext uri="{FF2B5EF4-FFF2-40B4-BE49-F238E27FC236}">
                <a16:creationId xmlns:a16="http://schemas.microsoft.com/office/drawing/2014/main" id="{491F8764-6D41-4D50-8C09-769E6278646B}"/>
              </a:ext>
            </a:extLst>
          </p:cNvPr>
          <p:cNvSpPr txBox="1"/>
          <p:nvPr/>
        </p:nvSpPr>
        <p:spPr>
          <a:xfrm>
            <a:off x="348336" y="3581400"/>
            <a:ext cx="4071264" cy="276999"/>
          </a:xfrm>
          <a:prstGeom prst="rect">
            <a:avLst/>
          </a:prstGeom>
          <a:noFill/>
        </p:spPr>
        <p:txBody>
          <a:bodyPr wrap="square" rtlCol="0">
            <a:spAutoFit/>
          </a:bodyPr>
          <a:lstStyle/>
          <a:p>
            <a:r>
              <a:rPr lang="en-US" sz="1200" u="sng" dirty="0" err="1"/>
              <a:t>Coeff</a:t>
            </a:r>
            <a:r>
              <a:rPr lang="en-US" sz="1200" u="sng" dirty="0"/>
              <a:t> for simple linear regression model of 10 dimensions</a:t>
            </a:r>
          </a:p>
        </p:txBody>
      </p:sp>
      <p:sp>
        <p:nvSpPr>
          <p:cNvPr id="10" name="TextBox 9">
            <a:extLst>
              <a:ext uri="{FF2B5EF4-FFF2-40B4-BE49-F238E27FC236}">
                <a16:creationId xmlns:a16="http://schemas.microsoft.com/office/drawing/2014/main" id="{590A5913-F0E2-486C-BA75-D9C071CF54D3}"/>
              </a:ext>
            </a:extLst>
          </p:cNvPr>
          <p:cNvSpPr txBox="1"/>
          <p:nvPr/>
        </p:nvSpPr>
        <p:spPr>
          <a:xfrm>
            <a:off x="4800600" y="3889176"/>
            <a:ext cx="4452264" cy="2246769"/>
          </a:xfrm>
          <a:prstGeom prst="rect">
            <a:avLst/>
          </a:prstGeom>
          <a:noFill/>
        </p:spPr>
        <p:txBody>
          <a:bodyPr wrap="square" rtlCol="0">
            <a:spAutoFit/>
          </a:bodyPr>
          <a:lstStyle/>
          <a:p>
            <a:r>
              <a:rPr lang="en-US" sz="1000" dirty="0"/>
              <a:t>-9.67853872e-13 -1.06672046e+12 -4.45865268e+00 -2.24519565e+00 -2.96922206e+00 -1.56882955e+00 3.00019063e+00 -1.42031640e+12 -5.46189566e+11 3.62350196e+12 -2.88818173e+12 -1.16772461e+00 -1.43814087e+00 -7.49492645e-03 2.59439087e+00 -1.92409515e+00 -3.41759793e+12 -6.27534905e+12 -2.44065576e+12 -2.32961194e+12 3.97766113e-01 1.94046021e-01 -4.26086426e-01 3.58203125e+00 -2.05296326e+00 -7.51019934e+11 -6.18967069e+11 -5.90805593e+11 2.47863770e-01 -6.68518066e-01 -1.92150879e+00 -7.37030029e-01 -1.01183732e+11 -8.33924574e+10 -7.95983063e+10 -1.70394897e-01 5.25512695e-01 -3.33097839e+00 1.56301740e+12 1.28818991e+12 1.22958044e+12 5.80200195e-01 1.55352783e+00 3.64527008e+11 3.00431724e+11 2.86762821e+11 3.97644043e-01 8.58604718e+10 7.07635073e+10 6.75439422e+10 -7.25449332e+11 1.00689540e+12 9.61084146e+11 2.18532428e+11 -4.81675252e+12 2.63818648e+12</a:t>
            </a:r>
            <a:endParaRPr lang="en-US" sz="1000" dirty="0">
              <a:solidFill>
                <a:schemeClr val="tx1">
                  <a:lumMod val="50000"/>
                  <a:lumOff val="50000"/>
                </a:schemeClr>
              </a:solidFill>
            </a:endParaRPr>
          </a:p>
        </p:txBody>
      </p:sp>
      <p:sp>
        <p:nvSpPr>
          <p:cNvPr id="12" name="TextBox 11">
            <a:extLst>
              <a:ext uri="{FF2B5EF4-FFF2-40B4-BE49-F238E27FC236}">
                <a16:creationId xmlns:a16="http://schemas.microsoft.com/office/drawing/2014/main" id="{1FF7BA66-DEE4-4730-9721-6699C5A962B9}"/>
              </a:ext>
            </a:extLst>
          </p:cNvPr>
          <p:cNvSpPr txBox="1"/>
          <p:nvPr/>
        </p:nvSpPr>
        <p:spPr>
          <a:xfrm>
            <a:off x="4669968" y="3625894"/>
            <a:ext cx="4071264" cy="276999"/>
          </a:xfrm>
          <a:prstGeom prst="rect">
            <a:avLst/>
          </a:prstGeom>
          <a:noFill/>
        </p:spPr>
        <p:txBody>
          <a:bodyPr wrap="square" rtlCol="0">
            <a:spAutoFit/>
          </a:bodyPr>
          <a:lstStyle/>
          <a:p>
            <a:r>
              <a:rPr lang="en-US" sz="1200" u="sng" dirty="0" err="1"/>
              <a:t>Coeff</a:t>
            </a:r>
            <a:r>
              <a:rPr lang="en-US" sz="1200" u="sng" dirty="0"/>
              <a:t> with polynomial features shooting up to 57 from 10</a:t>
            </a:r>
          </a:p>
        </p:txBody>
      </p:sp>
      <p:sp>
        <p:nvSpPr>
          <p:cNvPr id="11" name="TextBox 10">
            <a:extLst>
              <a:ext uri="{FF2B5EF4-FFF2-40B4-BE49-F238E27FC236}">
                <a16:creationId xmlns:a16="http://schemas.microsoft.com/office/drawing/2014/main" id="{DB51FF13-BF51-491B-B38C-D85AB9309635}"/>
              </a:ext>
            </a:extLst>
          </p:cNvPr>
          <p:cNvSpPr txBox="1"/>
          <p:nvPr/>
        </p:nvSpPr>
        <p:spPr>
          <a:xfrm>
            <a:off x="4838700" y="6112924"/>
            <a:ext cx="3733800" cy="276999"/>
          </a:xfrm>
          <a:prstGeom prst="rect">
            <a:avLst/>
          </a:prstGeom>
          <a:noFill/>
        </p:spPr>
        <p:txBody>
          <a:bodyPr wrap="square" rtlCol="0">
            <a:spAutoFit/>
          </a:bodyPr>
          <a:lstStyle/>
          <a:p>
            <a:r>
              <a:rPr lang="en-US" sz="1200" dirty="0"/>
              <a:t>Very large coefficients!</a:t>
            </a:r>
          </a:p>
        </p:txBody>
      </p:sp>
      <p:sp>
        <p:nvSpPr>
          <p:cNvPr id="13" name="TextBox 12">
            <a:extLst>
              <a:ext uri="{FF2B5EF4-FFF2-40B4-BE49-F238E27FC236}">
                <a16:creationId xmlns:a16="http://schemas.microsoft.com/office/drawing/2014/main" id="{CE28A968-F8E2-44CE-9283-1BAF24EE6578}"/>
              </a:ext>
            </a:extLst>
          </p:cNvPr>
          <p:cNvSpPr txBox="1"/>
          <p:nvPr/>
        </p:nvSpPr>
        <p:spPr>
          <a:xfrm>
            <a:off x="348336" y="6135945"/>
            <a:ext cx="4223664" cy="276999"/>
          </a:xfrm>
          <a:prstGeom prst="rect">
            <a:avLst/>
          </a:prstGeom>
          <a:noFill/>
        </p:spPr>
        <p:txBody>
          <a:bodyPr wrap="square" rtlCol="0">
            <a:spAutoFit/>
          </a:bodyPr>
          <a:lstStyle/>
          <a:p>
            <a:r>
              <a:rPr lang="en-US" sz="1200" dirty="0"/>
              <a:t>Ref: </a:t>
            </a:r>
            <a:r>
              <a:rPr lang="en-US" sz="1200" dirty="0" err="1"/>
              <a:t>Ridge_Lasso_Regression.ipynb</a:t>
            </a:r>
            <a:endParaRPr lang="en-US" sz="1200" dirty="0"/>
          </a:p>
        </p:txBody>
      </p:sp>
    </p:spTree>
    <p:extLst>
      <p:ext uri="{BB962C8B-B14F-4D97-AF65-F5344CB8AC3E}">
        <p14:creationId xmlns:p14="http://schemas.microsoft.com/office/powerpoint/2010/main" val="334172544"/>
      </p:ext>
    </p:extLst>
  </p:cSld>
  <p:clrMapOvr>
    <a:masterClrMapping/>
  </p:clrMapOvr>
  <p:transition spd="med">
    <p:wipe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7A1F52-1A72-4537-B781-27FD311E46CC}"/>
              </a:ext>
            </a:extLst>
          </p:cNvPr>
          <p:cNvSpPr txBox="1"/>
          <p:nvPr/>
        </p:nvSpPr>
        <p:spPr>
          <a:xfrm>
            <a:off x="3733800" y="1524000"/>
            <a:ext cx="5257800" cy="3970318"/>
          </a:xfrm>
          <a:prstGeom prst="rect">
            <a:avLst/>
          </a:prstGeom>
          <a:noFill/>
        </p:spPr>
        <p:txBody>
          <a:bodyPr wrap="square" rtlCol="0">
            <a:spAutoFit/>
          </a:bodyPr>
          <a:lstStyle/>
          <a:p>
            <a:pPr marL="342900" indent="-342900">
              <a:buFont typeface="+mj-lt"/>
              <a:buAutoNum type="arabicPeriod"/>
            </a:pPr>
            <a:r>
              <a:rPr lang="en-US" sz="1400" dirty="0"/>
              <a:t>Curse of dimensionality results in large magnitude coefficients which results in a complex undulated surface / model. </a:t>
            </a:r>
          </a:p>
          <a:p>
            <a:pPr marL="342900" indent="-342900">
              <a:buFont typeface="+mj-lt"/>
              <a:buAutoNum type="arabicPeriod"/>
            </a:pPr>
            <a:endParaRPr lang="en-US" sz="1400" dirty="0"/>
          </a:p>
          <a:p>
            <a:pPr marL="342900" indent="-342900">
              <a:buFont typeface="+mj-lt"/>
              <a:buAutoNum type="arabicPeriod"/>
            </a:pPr>
            <a:r>
              <a:rPr lang="en-US" sz="1400" dirty="0"/>
              <a:t>This complex surface has the data points occupying the peaks and the valleys </a:t>
            </a:r>
          </a:p>
          <a:p>
            <a:pPr marL="342900" indent="-342900">
              <a:buFont typeface="+mj-lt"/>
              <a:buAutoNum type="arabicPeriod"/>
            </a:pPr>
            <a:endParaRPr lang="en-US" sz="1400" dirty="0"/>
          </a:p>
          <a:p>
            <a:pPr marL="342900" indent="-342900">
              <a:buFont typeface="+mj-lt"/>
              <a:buAutoNum type="arabicPeriod"/>
            </a:pPr>
            <a:r>
              <a:rPr lang="en-US" sz="1400" dirty="0"/>
              <a:t>The model gives near 100% accuracy in training but poor result in testing and the testing scores also vary a lot from one sample to another. </a:t>
            </a:r>
          </a:p>
          <a:p>
            <a:pPr marL="342900" indent="-342900">
              <a:buFont typeface="+mj-lt"/>
              <a:buAutoNum type="arabicPeriod"/>
            </a:pPr>
            <a:endParaRPr lang="en-US" sz="1400" dirty="0"/>
          </a:p>
          <a:p>
            <a:pPr marL="342900" indent="-342900">
              <a:buFont typeface="+mj-lt"/>
              <a:buAutoNum type="arabicPeriod"/>
            </a:pPr>
            <a:r>
              <a:rPr lang="en-US" sz="1400" dirty="0"/>
              <a:t>The model is supposed to have absorbed the noise in the data distribution!</a:t>
            </a:r>
          </a:p>
          <a:p>
            <a:pPr marL="342900" indent="-342900">
              <a:buFont typeface="+mj-lt"/>
              <a:buAutoNum type="arabicPeriod"/>
            </a:pPr>
            <a:endParaRPr lang="en-US" sz="1400" dirty="0"/>
          </a:p>
          <a:p>
            <a:pPr marL="342900" indent="-342900">
              <a:buFont typeface="+mj-lt"/>
              <a:buAutoNum type="arabicPeriod"/>
            </a:pPr>
            <a:r>
              <a:rPr lang="en-US" sz="1400" dirty="0"/>
              <a:t>Large magnitudes of the coefficient give the least SSE and at times SSE = 0!  A model that fits the training set 100%!</a:t>
            </a:r>
          </a:p>
          <a:p>
            <a:pPr marL="342900" indent="-342900">
              <a:buFont typeface="+mj-lt"/>
              <a:buAutoNum type="arabicPeriod"/>
            </a:pPr>
            <a:endParaRPr lang="en-US" sz="1400" dirty="0"/>
          </a:p>
          <a:p>
            <a:pPr marL="342900" indent="-342900">
              <a:buFont typeface="+mj-lt"/>
              <a:buAutoNum type="arabicPeriod"/>
            </a:pPr>
            <a:r>
              <a:rPr lang="en-US" sz="1400" dirty="0"/>
              <a:t>Such models do not generalize</a:t>
            </a:r>
          </a:p>
        </p:txBody>
      </p:sp>
      <p:sp>
        <p:nvSpPr>
          <p:cNvPr id="19" name="Rectangle 18">
            <a:extLst>
              <a:ext uri="{FF2B5EF4-FFF2-40B4-BE49-F238E27FC236}">
                <a16:creationId xmlns:a16="http://schemas.microsoft.com/office/drawing/2014/main" id="{AF36CA23-CAF9-41CA-8816-6702202A96C0}"/>
              </a:ext>
            </a:extLst>
          </p:cNvPr>
          <p:cNvSpPr/>
          <p:nvPr/>
        </p:nvSpPr>
        <p:spPr>
          <a:xfrm>
            <a:off x="457200" y="727583"/>
            <a:ext cx="6248400" cy="369332"/>
          </a:xfrm>
          <a:prstGeom prst="rect">
            <a:avLst/>
          </a:prstGeom>
        </p:spPr>
        <p:txBody>
          <a:bodyPr wrap="square">
            <a:spAutoFit/>
          </a:bodyPr>
          <a:lstStyle/>
          <a:p>
            <a:pPr marL="0" indent="0">
              <a:buNone/>
            </a:pPr>
            <a:r>
              <a:rPr lang="en-IN" b="1" u="sng" dirty="0"/>
              <a:t>Regularising Linear Models (Shrinkage methods)</a:t>
            </a:r>
          </a:p>
        </p:txBody>
      </p:sp>
      <p:pic>
        <p:nvPicPr>
          <p:cNvPr id="11" name="Picture 10">
            <a:extLst>
              <a:ext uri="{FF2B5EF4-FFF2-40B4-BE49-F238E27FC236}">
                <a16:creationId xmlns:a16="http://schemas.microsoft.com/office/drawing/2014/main" id="{603C9C35-E145-4917-AF0D-8F2A3BF0DA7D}"/>
              </a:ext>
            </a:extLst>
          </p:cNvPr>
          <p:cNvPicPr>
            <a:picLocks noChangeAspect="1"/>
          </p:cNvPicPr>
          <p:nvPr/>
        </p:nvPicPr>
        <p:blipFill>
          <a:blip r:embed="rId2"/>
          <a:stretch>
            <a:fillRect/>
          </a:stretch>
        </p:blipFill>
        <p:spPr>
          <a:xfrm>
            <a:off x="1256965" y="4013253"/>
            <a:ext cx="1976438" cy="1193870"/>
          </a:xfrm>
          <a:prstGeom prst="rect">
            <a:avLst/>
          </a:prstGeom>
        </p:spPr>
      </p:pic>
      <p:pic>
        <p:nvPicPr>
          <p:cNvPr id="12" name="Picture 11">
            <a:extLst>
              <a:ext uri="{FF2B5EF4-FFF2-40B4-BE49-F238E27FC236}">
                <a16:creationId xmlns:a16="http://schemas.microsoft.com/office/drawing/2014/main" id="{14E62C27-2173-4FE9-9720-F8E7680938C2}"/>
              </a:ext>
            </a:extLst>
          </p:cNvPr>
          <p:cNvPicPr>
            <a:picLocks noChangeAspect="1"/>
          </p:cNvPicPr>
          <p:nvPr/>
        </p:nvPicPr>
        <p:blipFill>
          <a:blip r:embed="rId3"/>
          <a:stretch>
            <a:fillRect/>
          </a:stretch>
        </p:blipFill>
        <p:spPr>
          <a:xfrm>
            <a:off x="1178529" y="1202605"/>
            <a:ext cx="2585751" cy="2496587"/>
          </a:xfrm>
          <a:prstGeom prst="rect">
            <a:avLst/>
          </a:prstGeom>
        </p:spPr>
      </p:pic>
      <p:pic>
        <p:nvPicPr>
          <p:cNvPr id="13" name="Picture 12">
            <a:extLst>
              <a:ext uri="{FF2B5EF4-FFF2-40B4-BE49-F238E27FC236}">
                <a16:creationId xmlns:a16="http://schemas.microsoft.com/office/drawing/2014/main" id="{C455C3A9-D9B4-435E-BA13-C4C910B7D057}"/>
              </a:ext>
            </a:extLst>
          </p:cNvPr>
          <p:cNvPicPr>
            <a:picLocks noChangeAspect="1"/>
          </p:cNvPicPr>
          <p:nvPr/>
        </p:nvPicPr>
        <p:blipFill>
          <a:blip r:embed="rId4"/>
          <a:stretch>
            <a:fillRect/>
          </a:stretch>
        </p:blipFill>
        <p:spPr>
          <a:xfrm>
            <a:off x="818912" y="5507295"/>
            <a:ext cx="1771888" cy="447739"/>
          </a:xfrm>
          <a:prstGeom prst="rect">
            <a:avLst/>
          </a:prstGeom>
        </p:spPr>
      </p:pic>
      <p:cxnSp>
        <p:nvCxnSpPr>
          <p:cNvPr id="15" name="Straight Connector 14">
            <a:extLst>
              <a:ext uri="{FF2B5EF4-FFF2-40B4-BE49-F238E27FC236}">
                <a16:creationId xmlns:a16="http://schemas.microsoft.com/office/drawing/2014/main" id="{29FBB1F6-928A-4E16-9F00-5A0449E5D0DE}"/>
              </a:ext>
            </a:extLst>
          </p:cNvPr>
          <p:cNvCxnSpPr>
            <a:cxnSpLocks/>
          </p:cNvCxnSpPr>
          <p:nvPr/>
        </p:nvCxnSpPr>
        <p:spPr>
          <a:xfrm flipV="1">
            <a:off x="1836945" y="4928616"/>
            <a:ext cx="513063" cy="152400"/>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6" name="Straight Connector 15">
            <a:extLst>
              <a:ext uri="{FF2B5EF4-FFF2-40B4-BE49-F238E27FC236}">
                <a16:creationId xmlns:a16="http://schemas.microsoft.com/office/drawing/2014/main" id="{F51FC6AD-AC28-4F3B-B0A3-FE9853B22F58}"/>
              </a:ext>
            </a:extLst>
          </p:cNvPr>
          <p:cNvCxnSpPr>
            <a:cxnSpLocks/>
          </p:cNvCxnSpPr>
          <p:nvPr/>
        </p:nvCxnSpPr>
        <p:spPr>
          <a:xfrm>
            <a:off x="2362200" y="4940808"/>
            <a:ext cx="228600" cy="152400"/>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A90EFDF5-D906-4587-878C-B59FE49BCB0C}"/>
              </a:ext>
            </a:extLst>
          </p:cNvPr>
          <p:cNvSpPr txBox="1"/>
          <p:nvPr/>
        </p:nvSpPr>
        <p:spPr>
          <a:xfrm>
            <a:off x="2471404" y="5642384"/>
            <a:ext cx="761999" cy="276999"/>
          </a:xfrm>
          <a:prstGeom prst="rect">
            <a:avLst/>
          </a:prstGeom>
          <a:noFill/>
        </p:spPr>
        <p:txBody>
          <a:bodyPr wrap="square" rtlCol="0">
            <a:spAutoFit/>
          </a:bodyPr>
          <a:lstStyle/>
          <a:p>
            <a:r>
              <a:rPr lang="en-US" sz="1200" dirty="0">
                <a:solidFill>
                  <a:schemeClr val="tx1">
                    <a:lumMod val="50000"/>
                    <a:lumOff val="50000"/>
                  </a:schemeClr>
                </a:solidFill>
              </a:rPr>
              <a:t>= 0</a:t>
            </a:r>
          </a:p>
        </p:txBody>
      </p:sp>
      <p:sp>
        <p:nvSpPr>
          <p:cNvPr id="21" name="TextBox 20">
            <a:extLst>
              <a:ext uri="{FF2B5EF4-FFF2-40B4-BE49-F238E27FC236}">
                <a16:creationId xmlns:a16="http://schemas.microsoft.com/office/drawing/2014/main" id="{FF6E263B-39D8-4887-B9A9-13A499543C69}"/>
              </a:ext>
            </a:extLst>
          </p:cNvPr>
          <p:cNvSpPr txBox="1"/>
          <p:nvPr/>
        </p:nvSpPr>
        <p:spPr>
          <a:xfrm>
            <a:off x="1371600" y="1600200"/>
            <a:ext cx="990600" cy="276999"/>
          </a:xfrm>
          <a:prstGeom prst="rect">
            <a:avLst/>
          </a:prstGeom>
          <a:noFill/>
        </p:spPr>
        <p:txBody>
          <a:bodyPr wrap="square" rtlCol="0">
            <a:spAutoFit/>
          </a:bodyPr>
          <a:lstStyle/>
          <a:p>
            <a:r>
              <a:rPr lang="en-US" sz="1200" dirty="0"/>
              <a:t>Z = f ( x, y)</a:t>
            </a:r>
          </a:p>
        </p:txBody>
      </p:sp>
    </p:spTree>
    <p:extLst>
      <p:ext uri="{BB962C8B-B14F-4D97-AF65-F5344CB8AC3E}">
        <p14:creationId xmlns:p14="http://schemas.microsoft.com/office/powerpoint/2010/main" val="1072727478"/>
      </p:ext>
    </p:extLst>
  </p:cSld>
  <p:clrMapOvr>
    <a:masterClrMapping/>
  </p:clrMapOvr>
  <p:transition spd="med">
    <p:wipe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7A1F52-1A72-4537-B781-27FD311E46CC}"/>
              </a:ext>
            </a:extLst>
          </p:cNvPr>
          <p:cNvSpPr txBox="1"/>
          <p:nvPr/>
        </p:nvSpPr>
        <p:spPr>
          <a:xfrm>
            <a:off x="3733800" y="1524000"/>
            <a:ext cx="5257800" cy="4401205"/>
          </a:xfrm>
          <a:prstGeom prst="rect">
            <a:avLst/>
          </a:prstGeom>
          <a:noFill/>
        </p:spPr>
        <p:txBody>
          <a:bodyPr wrap="square" rtlCol="0">
            <a:spAutoFit/>
          </a:bodyPr>
          <a:lstStyle/>
          <a:p>
            <a:pPr marL="342900" indent="-342900">
              <a:buFont typeface="+mj-lt"/>
              <a:buAutoNum type="arabicPeriod"/>
            </a:pPr>
            <a:r>
              <a:rPr lang="en-US" sz="1400" dirty="0"/>
              <a:t>In Ridge Regression, the algorithm while trying to find the best combination of coefficients which minimize the SSE on the training data, is constrained by the penalty term </a:t>
            </a:r>
          </a:p>
          <a:p>
            <a:pPr marL="342900" indent="-342900">
              <a:buFont typeface="+mj-lt"/>
              <a:buAutoNum type="arabicPeriod"/>
            </a:pPr>
            <a:endParaRPr lang="en-US" sz="1400" dirty="0"/>
          </a:p>
          <a:p>
            <a:pPr marL="342900" indent="-342900">
              <a:buFont typeface="+mj-lt"/>
              <a:buAutoNum type="arabicPeriod"/>
            </a:pPr>
            <a:r>
              <a:rPr lang="en-US" sz="1400" dirty="0"/>
              <a:t>The penalty term is akin to cost of magnitude of the coefficients. Higher the magnitude, more the cost. Thus to minimize the cost, the coefficient are suppressed</a:t>
            </a:r>
          </a:p>
          <a:p>
            <a:pPr marL="342900" indent="-342900">
              <a:buFont typeface="+mj-lt"/>
              <a:buAutoNum type="arabicPeriod"/>
            </a:pPr>
            <a:endParaRPr lang="en-US" sz="1400" dirty="0"/>
          </a:p>
          <a:p>
            <a:pPr marL="342900" indent="-342900">
              <a:buFont typeface="+mj-lt"/>
              <a:buAutoNum type="arabicPeriod"/>
            </a:pPr>
            <a:r>
              <a:rPr lang="en-US" sz="1400" dirty="0"/>
              <a:t>Thus the resulting surface tends to be relatively much more smoother than the unconstrained surface. This means we have settled for a model which will make errors in the training data </a:t>
            </a:r>
          </a:p>
          <a:p>
            <a:pPr marL="342900" indent="-342900">
              <a:buFont typeface="+mj-lt"/>
              <a:buAutoNum type="arabicPeriod"/>
            </a:pPr>
            <a:endParaRPr lang="en-US" sz="1400" dirty="0"/>
          </a:p>
          <a:p>
            <a:pPr marL="342900" indent="-342900">
              <a:buFont typeface="+mj-lt"/>
              <a:buAutoNum type="arabicPeriod"/>
            </a:pPr>
            <a:r>
              <a:rPr lang="en-US" sz="1400" dirty="0"/>
              <a:t>This is fine as long as the errors can be attributed to the random fluctuations i.e. because the model does not absorb the random fluctuations in the data</a:t>
            </a:r>
          </a:p>
          <a:p>
            <a:pPr marL="342900" indent="-342900">
              <a:buFont typeface="+mj-lt"/>
              <a:buAutoNum type="arabicPeriod"/>
            </a:pPr>
            <a:endParaRPr lang="en-US" sz="1400" dirty="0"/>
          </a:p>
          <a:p>
            <a:pPr marL="342900" indent="-342900">
              <a:buFont typeface="+mj-lt"/>
              <a:buAutoNum type="arabicPeriod"/>
            </a:pPr>
            <a:r>
              <a:rPr lang="en-US" sz="1400" dirty="0"/>
              <a:t>Such model will perform equally well on unseen data i.e. test data. The model will generalize better than the complex model</a:t>
            </a:r>
          </a:p>
        </p:txBody>
      </p:sp>
      <p:sp>
        <p:nvSpPr>
          <p:cNvPr id="19" name="Rectangle 18">
            <a:extLst>
              <a:ext uri="{FF2B5EF4-FFF2-40B4-BE49-F238E27FC236}">
                <a16:creationId xmlns:a16="http://schemas.microsoft.com/office/drawing/2014/main" id="{AF36CA23-CAF9-41CA-8816-6702202A96C0}"/>
              </a:ext>
            </a:extLst>
          </p:cNvPr>
          <p:cNvSpPr/>
          <p:nvPr/>
        </p:nvSpPr>
        <p:spPr>
          <a:xfrm>
            <a:off x="457200" y="727583"/>
            <a:ext cx="6248400" cy="369332"/>
          </a:xfrm>
          <a:prstGeom prst="rect">
            <a:avLst/>
          </a:prstGeom>
        </p:spPr>
        <p:txBody>
          <a:bodyPr wrap="square">
            <a:spAutoFit/>
          </a:bodyPr>
          <a:lstStyle/>
          <a:p>
            <a:pPr marL="0" indent="0">
              <a:buNone/>
            </a:pPr>
            <a:r>
              <a:rPr lang="en-IN" b="1" u="sng" dirty="0"/>
              <a:t>Regularising Linear Models (Shrinkage methods)</a:t>
            </a:r>
          </a:p>
        </p:txBody>
      </p:sp>
      <p:pic>
        <p:nvPicPr>
          <p:cNvPr id="10" name="Picture 9">
            <a:extLst>
              <a:ext uri="{FF2B5EF4-FFF2-40B4-BE49-F238E27FC236}">
                <a16:creationId xmlns:a16="http://schemas.microsoft.com/office/drawing/2014/main" id="{37559DBB-5F24-4E85-9B69-033E49487A66}"/>
              </a:ext>
            </a:extLst>
          </p:cNvPr>
          <p:cNvPicPr>
            <a:picLocks noChangeAspect="1"/>
          </p:cNvPicPr>
          <p:nvPr/>
        </p:nvPicPr>
        <p:blipFill>
          <a:blip r:embed="rId2"/>
          <a:stretch>
            <a:fillRect/>
          </a:stretch>
        </p:blipFill>
        <p:spPr>
          <a:xfrm>
            <a:off x="1066800" y="1676400"/>
            <a:ext cx="1976438" cy="1193870"/>
          </a:xfrm>
          <a:prstGeom prst="rect">
            <a:avLst/>
          </a:prstGeom>
        </p:spPr>
      </p:pic>
      <p:cxnSp>
        <p:nvCxnSpPr>
          <p:cNvPr id="11" name="Straight Connector 10">
            <a:extLst>
              <a:ext uri="{FF2B5EF4-FFF2-40B4-BE49-F238E27FC236}">
                <a16:creationId xmlns:a16="http://schemas.microsoft.com/office/drawing/2014/main" id="{A6F09DB9-B23C-48D3-8546-D9CE20A1A7B1}"/>
              </a:ext>
            </a:extLst>
          </p:cNvPr>
          <p:cNvCxnSpPr>
            <a:cxnSpLocks/>
          </p:cNvCxnSpPr>
          <p:nvPr/>
        </p:nvCxnSpPr>
        <p:spPr>
          <a:xfrm flipV="1">
            <a:off x="1362886" y="2511960"/>
            <a:ext cx="423077" cy="91995"/>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2" name="Straight Connector 11">
            <a:extLst>
              <a:ext uri="{FF2B5EF4-FFF2-40B4-BE49-F238E27FC236}">
                <a16:creationId xmlns:a16="http://schemas.microsoft.com/office/drawing/2014/main" id="{0780F29B-D090-4815-BDF1-08C445AB6B87}"/>
              </a:ext>
            </a:extLst>
          </p:cNvPr>
          <p:cNvCxnSpPr>
            <a:cxnSpLocks/>
          </p:cNvCxnSpPr>
          <p:nvPr/>
        </p:nvCxnSpPr>
        <p:spPr>
          <a:xfrm>
            <a:off x="1785963" y="2511960"/>
            <a:ext cx="576237" cy="194664"/>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pic>
        <p:nvPicPr>
          <p:cNvPr id="15" name="Picture 14">
            <a:extLst>
              <a:ext uri="{FF2B5EF4-FFF2-40B4-BE49-F238E27FC236}">
                <a16:creationId xmlns:a16="http://schemas.microsoft.com/office/drawing/2014/main" id="{EEBB4EB6-9E7D-4F6C-B63C-B2CE06BA7009}"/>
              </a:ext>
            </a:extLst>
          </p:cNvPr>
          <p:cNvPicPr>
            <a:picLocks noChangeAspect="1"/>
          </p:cNvPicPr>
          <p:nvPr/>
        </p:nvPicPr>
        <p:blipFill>
          <a:blip r:embed="rId3"/>
          <a:stretch>
            <a:fillRect/>
          </a:stretch>
        </p:blipFill>
        <p:spPr>
          <a:xfrm>
            <a:off x="609600" y="2945491"/>
            <a:ext cx="2660790" cy="714035"/>
          </a:xfrm>
          <a:prstGeom prst="rect">
            <a:avLst/>
          </a:prstGeom>
        </p:spPr>
      </p:pic>
      <p:pic>
        <p:nvPicPr>
          <p:cNvPr id="17" name="Picture 16">
            <a:extLst>
              <a:ext uri="{FF2B5EF4-FFF2-40B4-BE49-F238E27FC236}">
                <a16:creationId xmlns:a16="http://schemas.microsoft.com/office/drawing/2014/main" id="{5FCB60BC-48A8-4A72-9325-460359F0EEF6}"/>
              </a:ext>
            </a:extLst>
          </p:cNvPr>
          <p:cNvPicPr>
            <a:picLocks noChangeAspect="1"/>
          </p:cNvPicPr>
          <p:nvPr/>
        </p:nvPicPr>
        <p:blipFill>
          <a:blip r:embed="rId4"/>
          <a:stretch>
            <a:fillRect/>
          </a:stretch>
        </p:blipFill>
        <p:spPr>
          <a:xfrm>
            <a:off x="415671" y="3962399"/>
            <a:ext cx="2907307" cy="2195449"/>
          </a:xfrm>
          <a:prstGeom prst="rect">
            <a:avLst/>
          </a:prstGeom>
        </p:spPr>
      </p:pic>
      <p:sp>
        <p:nvSpPr>
          <p:cNvPr id="20" name="TextBox 19">
            <a:extLst>
              <a:ext uri="{FF2B5EF4-FFF2-40B4-BE49-F238E27FC236}">
                <a16:creationId xmlns:a16="http://schemas.microsoft.com/office/drawing/2014/main" id="{C391F0BA-C166-442A-84E2-B1C3F38377F3}"/>
              </a:ext>
            </a:extLst>
          </p:cNvPr>
          <p:cNvSpPr txBox="1"/>
          <p:nvPr/>
        </p:nvSpPr>
        <p:spPr>
          <a:xfrm>
            <a:off x="152400" y="3962399"/>
            <a:ext cx="990600" cy="276999"/>
          </a:xfrm>
          <a:prstGeom prst="rect">
            <a:avLst/>
          </a:prstGeom>
          <a:noFill/>
        </p:spPr>
        <p:txBody>
          <a:bodyPr wrap="square" rtlCol="0">
            <a:spAutoFit/>
          </a:bodyPr>
          <a:lstStyle/>
          <a:p>
            <a:r>
              <a:rPr lang="en-US" sz="1200" dirty="0"/>
              <a:t>Z = f ( x, y)</a:t>
            </a:r>
          </a:p>
        </p:txBody>
      </p:sp>
    </p:spTree>
    <p:extLst>
      <p:ext uri="{BB962C8B-B14F-4D97-AF65-F5344CB8AC3E}">
        <p14:creationId xmlns:p14="http://schemas.microsoft.com/office/powerpoint/2010/main" val="2494866331"/>
      </p:ext>
    </p:extLst>
  </p:cSld>
  <p:clrMapOvr>
    <a:masterClrMapping/>
  </p:clrMapOvr>
  <p:transition spd="med">
    <p:wipe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643264" cy="886397"/>
          </a:xfrm>
        </p:spPr>
        <p:txBody>
          <a:bodyPr wrap="square">
            <a:spAutoFit/>
          </a:bodyPr>
          <a:lstStyle/>
          <a:p>
            <a:pPr marL="0" indent="0">
              <a:buNone/>
            </a:pPr>
            <a:r>
              <a:rPr lang="en-IN" sz="1800" b="1" u="sng" dirty="0"/>
              <a:t>Regularising Linear Models (Shrinkage methods)</a:t>
            </a:r>
          </a:p>
          <a:p>
            <a:pPr marL="0" indent="0">
              <a:buNone/>
            </a:pPr>
            <a:endParaRPr lang="en-IN" sz="1400" dirty="0"/>
          </a:p>
          <a:p>
            <a:pPr marL="0" indent="0">
              <a:buNone/>
            </a:pPr>
            <a:r>
              <a:rPr lang="en-IN" sz="1400" dirty="0"/>
              <a:t>Impact of Ridge Regression on the coefficients of the 56 attributes</a:t>
            </a:r>
          </a:p>
        </p:txBody>
      </p:sp>
      <p:sp>
        <p:nvSpPr>
          <p:cNvPr id="11" name="TextBox 10">
            <a:extLst>
              <a:ext uri="{FF2B5EF4-FFF2-40B4-BE49-F238E27FC236}">
                <a16:creationId xmlns:a16="http://schemas.microsoft.com/office/drawing/2014/main" id="{DB51FF13-BF51-491B-B38C-D85AB9309635}"/>
              </a:ext>
            </a:extLst>
          </p:cNvPr>
          <p:cNvSpPr txBox="1"/>
          <p:nvPr/>
        </p:nvSpPr>
        <p:spPr>
          <a:xfrm>
            <a:off x="303276" y="3389380"/>
            <a:ext cx="7888670" cy="276999"/>
          </a:xfrm>
          <a:prstGeom prst="rect">
            <a:avLst/>
          </a:prstGeom>
          <a:noFill/>
        </p:spPr>
        <p:txBody>
          <a:bodyPr wrap="square" rtlCol="0">
            <a:spAutoFit/>
          </a:bodyPr>
          <a:lstStyle/>
          <a:p>
            <a:r>
              <a:rPr lang="en-US" sz="1200" dirty="0"/>
              <a:t>Large coefficients have been suppressed, almost close to 0 in many cases. </a:t>
            </a:r>
          </a:p>
        </p:txBody>
      </p:sp>
      <p:sp>
        <p:nvSpPr>
          <p:cNvPr id="13" name="TextBox 12">
            <a:extLst>
              <a:ext uri="{FF2B5EF4-FFF2-40B4-BE49-F238E27FC236}">
                <a16:creationId xmlns:a16="http://schemas.microsoft.com/office/drawing/2014/main" id="{CE28A968-F8E2-44CE-9283-1BAF24EE6578}"/>
              </a:ext>
            </a:extLst>
          </p:cNvPr>
          <p:cNvSpPr txBox="1"/>
          <p:nvPr/>
        </p:nvSpPr>
        <p:spPr>
          <a:xfrm>
            <a:off x="348336" y="6135945"/>
            <a:ext cx="4223664" cy="276999"/>
          </a:xfrm>
          <a:prstGeom prst="rect">
            <a:avLst/>
          </a:prstGeom>
          <a:noFill/>
        </p:spPr>
        <p:txBody>
          <a:bodyPr wrap="square" rtlCol="0">
            <a:spAutoFit/>
          </a:bodyPr>
          <a:lstStyle/>
          <a:p>
            <a:r>
              <a:rPr lang="en-US" sz="1200" dirty="0"/>
              <a:t>Ref: </a:t>
            </a:r>
            <a:r>
              <a:rPr lang="en-US" sz="1200" dirty="0" err="1"/>
              <a:t>Ridge_Lasso_Regression.ipynb</a:t>
            </a:r>
            <a:endParaRPr lang="en-US" sz="1200" dirty="0"/>
          </a:p>
        </p:txBody>
      </p:sp>
      <p:sp>
        <p:nvSpPr>
          <p:cNvPr id="6" name="Rectangle 5">
            <a:extLst>
              <a:ext uri="{FF2B5EF4-FFF2-40B4-BE49-F238E27FC236}">
                <a16:creationId xmlns:a16="http://schemas.microsoft.com/office/drawing/2014/main" id="{0FC675F6-8EA0-4B80-B3BB-766F37F0E357}"/>
              </a:ext>
            </a:extLst>
          </p:cNvPr>
          <p:cNvSpPr>
            <a:spLocks noChangeArrowheads="1"/>
          </p:cNvSpPr>
          <p:nvPr/>
        </p:nvSpPr>
        <p:spPr bwMode="auto">
          <a:xfrm>
            <a:off x="266700" y="2062403"/>
            <a:ext cx="79252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Ridge model: [[ 0. 3.73512981 -2.93500874 -2.13974194 -3.56547812 -1.28898893 3.01290805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2.04739082 0.0786974 0.21972225 -0.3302341 -1.46231096 -1.17221896 0.00856067 2.48054694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-1.67596093 0.99537516 -2.29024279 4.7699338 -2.08598898 0.34009408 0.35024058 -0.41761834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3.06970569 -2.21649433 1.86339518 -2.62934278 0.38596397 0.12088534 -0.53440382 -1.88265835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-0.7675926 -0.90146842 0.52416091 0.59678246 -0.26349448 0.5827378 -3.02842915 -0.36548074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0.5956112 -0.15941014 0.49168856 1.45652375 -0.43819158 -0.20964198 0.77665496 0.36489921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-0.4750838 0.3551047 0.23188557 -1.42941282 2.06831543 -0.34986402 -0.32320394 0.39054656 0.06283411]]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0367325"/>
      </p:ext>
    </p:extLst>
  </p:cSld>
  <p:clrMapOvr>
    <a:masterClrMapping/>
  </p:clrMapOvr>
  <p:transition spd="med">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643264" cy="3681008"/>
          </a:xfrm>
        </p:spPr>
        <p:txBody>
          <a:bodyPr wrap="square">
            <a:spAutoFit/>
          </a:bodyPr>
          <a:lstStyle/>
          <a:p>
            <a:pPr marL="0" indent="0">
              <a:buNone/>
            </a:pPr>
            <a:r>
              <a:rPr lang="en-IN" sz="1800" b="1" u="sng" dirty="0"/>
              <a:t>Regularising Linear Models (Shrinkage methods)</a:t>
            </a:r>
          </a:p>
          <a:p>
            <a:pPr marL="0" indent="0">
              <a:buNone/>
            </a:pPr>
            <a:endParaRPr lang="en-IN" sz="1400" dirty="0"/>
          </a:p>
          <a:p>
            <a:pPr marL="342900" indent="-342900">
              <a:buFont typeface="+mj-lt"/>
              <a:buAutoNum type="arabicPeriod"/>
            </a:pPr>
            <a:r>
              <a:rPr lang="en-US" sz="1600" u="sng" dirty="0"/>
              <a:t>Lasso Regression </a:t>
            </a:r>
            <a:r>
              <a:rPr lang="en-US" sz="1600" dirty="0"/>
              <a:t>is similar to the Ridge regression with a difference in the penalty term. Unlike Ridge, the penalty term here is raised to power 1. Also known as L1 norm. </a:t>
            </a:r>
          </a:p>
          <a:p>
            <a:pPr marL="342900" indent="-342900">
              <a:buFont typeface="+mj-lt"/>
              <a:buAutoNum type="arabicPeriod"/>
            </a:pPr>
            <a:endParaRPr lang="en-US" sz="1600" u="sng" dirty="0"/>
          </a:p>
          <a:p>
            <a:pPr marL="342900" indent="-342900">
              <a:buFont typeface="+mj-lt"/>
              <a:buAutoNum type="arabicPeriod"/>
            </a:pPr>
            <a:endParaRPr lang="en-US" sz="1600" u="sng" dirty="0"/>
          </a:p>
          <a:p>
            <a:pPr marL="342900" indent="-342900">
              <a:buFont typeface="+mj-lt"/>
              <a:buAutoNum type="arabicPeriod"/>
            </a:pPr>
            <a:endParaRPr lang="en-US" sz="1600" u="sng" dirty="0"/>
          </a:p>
          <a:p>
            <a:pPr marL="342900" indent="-342900">
              <a:buFont typeface="+mj-lt"/>
              <a:buAutoNum type="arabicPeriod" startAt="2"/>
            </a:pPr>
            <a:r>
              <a:rPr lang="en-US" sz="1600" dirty="0"/>
              <a:t>The term     continues to be the input parameter which will decide how high penalties would be for the coefficients. Larger the value more diminished the coefficients will be. </a:t>
            </a:r>
          </a:p>
          <a:p>
            <a:pPr marL="342900" indent="-342900">
              <a:buFont typeface="+mj-lt"/>
              <a:buAutoNum type="arabicPeriod" startAt="2"/>
            </a:pPr>
            <a:endParaRPr lang="en-US" sz="1600" dirty="0"/>
          </a:p>
          <a:p>
            <a:pPr marL="342900" indent="-342900">
              <a:buFont typeface="+mj-lt"/>
              <a:buAutoNum type="arabicPeriod" startAt="2"/>
            </a:pPr>
            <a:r>
              <a:rPr lang="en-US" sz="1600" dirty="0"/>
              <a:t>Unlike Ridge regression, where the coefficients are driven towards zero but may not become zero, Lasso Regression penalty process will make many of the coefficients 0. In other words, literally drop the dimensions</a:t>
            </a:r>
          </a:p>
        </p:txBody>
      </p:sp>
      <p:pic>
        <p:nvPicPr>
          <p:cNvPr id="6" name="Picture 5">
            <a:extLst>
              <a:ext uri="{FF2B5EF4-FFF2-40B4-BE49-F238E27FC236}">
                <a16:creationId xmlns:a16="http://schemas.microsoft.com/office/drawing/2014/main" id="{5A17292E-8C86-4E18-86B4-035924930F64}"/>
              </a:ext>
            </a:extLst>
          </p:cNvPr>
          <p:cNvPicPr>
            <a:picLocks noChangeAspect="1"/>
          </p:cNvPicPr>
          <p:nvPr/>
        </p:nvPicPr>
        <p:blipFill>
          <a:blip r:embed="rId3"/>
          <a:stretch>
            <a:fillRect/>
          </a:stretch>
        </p:blipFill>
        <p:spPr>
          <a:xfrm>
            <a:off x="2819400" y="2337816"/>
            <a:ext cx="2600557" cy="552450"/>
          </a:xfrm>
          <a:prstGeom prst="rect">
            <a:avLst/>
          </a:prstGeom>
        </p:spPr>
      </p:pic>
      <p:pic>
        <p:nvPicPr>
          <p:cNvPr id="7" name="Picture 6">
            <a:extLst>
              <a:ext uri="{FF2B5EF4-FFF2-40B4-BE49-F238E27FC236}">
                <a16:creationId xmlns:a16="http://schemas.microsoft.com/office/drawing/2014/main" id="{2CBFD577-C435-4303-B417-4A5E41F2940D}"/>
              </a:ext>
            </a:extLst>
          </p:cNvPr>
          <p:cNvPicPr>
            <a:picLocks noChangeAspect="1"/>
          </p:cNvPicPr>
          <p:nvPr/>
        </p:nvPicPr>
        <p:blipFill>
          <a:blip r:embed="rId4"/>
          <a:stretch>
            <a:fillRect/>
          </a:stretch>
        </p:blipFill>
        <p:spPr>
          <a:xfrm>
            <a:off x="1676400" y="2971800"/>
            <a:ext cx="200025" cy="381000"/>
          </a:xfrm>
          <a:prstGeom prst="rect">
            <a:avLst/>
          </a:prstGeom>
        </p:spPr>
      </p:pic>
    </p:spTree>
    <p:extLst>
      <p:ext uri="{BB962C8B-B14F-4D97-AF65-F5344CB8AC3E}">
        <p14:creationId xmlns:p14="http://schemas.microsoft.com/office/powerpoint/2010/main" val="3046348209"/>
      </p:ext>
    </p:extLst>
  </p:cSld>
  <p:clrMapOvr>
    <a:masterClrMapping/>
  </p:clrMapOvr>
  <p:transition spd="med">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643264" cy="886397"/>
          </a:xfrm>
        </p:spPr>
        <p:txBody>
          <a:bodyPr wrap="square">
            <a:spAutoFit/>
          </a:bodyPr>
          <a:lstStyle/>
          <a:p>
            <a:pPr marL="0" indent="0">
              <a:buNone/>
            </a:pPr>
            <a:r>
              <a:rPr lang="en-IN" sz="1800" b="1" u="sng" dirty="0"/>
              <a:t>Regularising Linear Models (Shrinkage methods)</a:t>
            </a:r>
          </a:p>
          <a:p>
            <a:pPr marL="0" indent="0">
              <a:buNone/>
            </a:pPr>
            <a:endParaRPr lang="en-IN" sz="1400" dirty="0"/>
          </a:p>
          <a:p>
            <a:pPr marL="0" indent="0">
              <a:buNone/>
            </a:pPr>
            <a:r>
              <a:rPr lang="en-IN" sz="1400" dirty="0"/>
              <a:t>Impact of Lasso Regression on the coefficients of the 56 attributes</a:t>
            </a:r>
          </a:p>
        </p:txBody>
      </p:sp>
      <p:sp>
        <p:nvSpPr>
          <p:cNvPr id="11" name="TextBox 10">
            <a:extLst>
              <a:ext uri="{FF2B5EF4-FFF2-40B4-BE49-F238E27FC236}">
                <a16:creationId xmlns:a16="http://schemas.microsoft.com/office/drawing/2014/main" id="{DB51FF13-BF51-491B-B38C-D85AB9309635}"/>
              </a:ext>
            </a:extLst>
          </p:cNvPr>
          <p:cNvSpPr txBox="1"/>
          <p:nvPr/>
        </p:nvSpPr>
        <p:spPr>
          <a:xfrm>
            <a:off x="303276" y="3389380"/>
            <a:ext cx="7888670" cy="461665"/>
          </a:xfrm>
          <a:prstGeom prst="rect">
            <a:avLst/>
          </a:prstGeom>
          <a:noFill/>
        </p:spPr>
        <p:txBody>
          <a:bodyPr wrap="square" rtlCol="0">
            <a:spAutoFit/>
          </a:bodyPr>
          <a:lstStyle/>
          <a:p>
            <a:r>
              <a:rPr lang="en-US" sz="1200" dirty="0"/>
              <a:t>Large coefficients have been suppressed, to 0 in many cases, making those dimensions useless i.e. dropped from the model. </a:t>
            </a:r>
          </a:p>
        </p:txBody>
      </p:sp>
      <p:sp>
        <p:nvSpPr>
          <p:cNvPr id="13" name="TextBox 12">
            <a:extLst>
              <a:ext uri="{FF2B5EF4-FFF2-40B4-BE49-F238E27FC236}">
                <a16:creationId xmlns:a16="http://schemas.microsoft.com/office/drawing/2014/main" id="{CE28A968-F8E2-44CE-9283-1BAF24EE6578}"/>
              </a:ext>
            </a:extLst>
          </p:cNvPr>
          <p:cNvSpPr txBox="1"/>
          <p:nvPr/>
        </p:nvSpPr>
        <p:spPr>
          <a:xfrm>
            <a:off x="348336" y="6135945"/>
            <a:ext cx="4223664" cy="276999"/>
          </a:xfrm>
          <a:prstGeom prst="rect">
            <a:avLst/>
          </a:prstGeom>
          <a:noFill/>
        </p:spPr>
        <p:txBody>
          <a:bodyPr wrap="square" rtlCol="0">
            <a:spAutoFit/>
          </a:bodyPr>
          <a:lstStyle/>
          <a:p>
            <a:r>
              <a:rPr lang="en-US" sz="1200" dirty="0"/>
              <a:t>Ref: </a:t>
            </a:r>
            <a:r>
              <a:rPr lang="en-US" sz="1200" dirty="0" err="1"/>
              <a:t>Ridge_Lasso_Regression.ipynb</a:t>
            </a:r>
            <a:endParaRPr lang="en-US" sz="1200" dirty="0"/>
          </a:p>
        </p:txBody>
      </p:sp>
      <p:sp>
        <p:nvSpPr>
          <p:cNvPr id="6" name="Rectangle 5">
            <a:extLst>
              <a:ext uri="{FF2B5EF4-FFF2-40B4-BE49-F238E27FC236}">
                <a16:creationId xmlns:a16="http://schemas.microsoft.com/office/drawing/2014/main" id="{0FC675F6-8EA0-4B80-B3BB-766F37F0E357}"/>
              </a:ext>
            </a:extLst>
          </p:cNvPr>
          <p:cNvSpPr>
            <a:spLocks noChangeArrowheads="1"/>
          </p:cNvSpPr>
          <p:nvPr/>
        </p:nvSpPr>
        <p:spPr bwMode="auto">
          <a:xfrm>
            <a:off x="266700" y="2293235"/>
            <a:ext cx="8821326"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hangingPunct="0"/>
            <a:r>
              <a:rPr lang="it-IT" sz="1000" dirty="0"/>
              <a:t>Lasso model: [ 0. 0.52263805 -0.5402102 -1.99423315 -4.55360385 -0.85285179 2.99044036 0.00711821 -0. 0.76073274 -0. -0. -0.19736449 </a:t>
            </a:r>
          </a:p>
          <a:p>
            <a:pPr lvl="0" eaLnBrk="0" hangingPunct="0"/>
            <a:r>
              <a:rPr lang="it-IT" sz="1000" dirty="0"/>
              <a:t>0. 2.04221833 -1.00014513 0. -0. 4.28412669 -0. 0. 0.31442062 -0. 2.13894094 -1.06760107 0. -0. 0. 0. -0.44991392 -1.55885506 -0. -0.68837902 0. </a:t>
            </a:r>
          </a:p>
          <a:p>
            <a:pPr lvl="0" eaLnBrk="0" hangingPunct="0"/>
            <a:r>
              <a:rPr lang="it-IT" sz="1000" dirty="0"/>
              <a:t>0.17455864 -0.34653644 0.3313704 -2.84931966 0. -0.34340563 0.00815105 0.47019445 1.25759712 -0.69634581 0. 0.55528147 0.2948979 -0.67289549 </a:t>
            </a:r>
          </a:p>
          <a:p>
            <a:pPr lvl="0" eaLnBrk="0" hangingPunct="0"/>
            <a:r>
              <a:rPr lang="it-IT" sz="1000" dirty="0"/>
              <a:t>0.06490671 0. -1.19639935 1.06711702 0. -0.88034391 0. -0. ]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5539458"/>
      </p:ext>
    </p:extLst>
  </p:cSld>
  <p:clrMapOvr>
    <a:masterClrMapping/>
  </p:clrMapOvr>
  <p:transition spd="med">
    <p:wipe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643264" cy="369332"/>
          </a:xfrm>
        </p:spPr>
        <p:txBody>
          <a:bodyPr wrap="square">
            <a:spAutoFit/>
          </a:bodyPr>
          <a:lstStyle/>
          <a:p>
            <a:pPr marL="0" indent="0">
              <a:buNone/>
            </a:pPr>
            <a:r>
              <a:rPr lang="en-IN" sz="1800" b="1" u="sng" dirty="0"/>
              <a:t>Regularising Linear Models (Comparing The Methods)</a:t>
            </a:r>
          </a:p>
        </p:txBody>
      </p:sp>
      <p:sp>
        <p:nvSpPr>
          <p:cNvPr id="2" name="TextBox 1">
            <a:extLst>
              <a:ext uri="{FF2B5EF4-FFF2-40B4-BE49-F238E27FC236}">
                <a16:creationId xmlns:a16="http://schemas.microsoft.com/office/drawing/2014/main" id="{1446B3C8-FFB0-4B51-8681-79C3D64A5B3E}"/>
              </a:ext>
            </a:extLst>
          </p:cNvPr>
          <p:cNvSpPr txBox="1"/>
          <p:nvPr/>
        </p:nvSpPr>
        <p:spPr>
          <a:xfrm>
            <a:off x="348336" y="1676400"/>
            <a:ext cx="8447328" cy="646331"/>
          </a:xfrm>
          <a:prstGeom prst="rect">
            <a:avLst/>
          </a:prstGeom>
          <a:noFill/>
        </p:spPr>
        <p:txBody>
          <a:bodyPr wrap="square" rtlCol="0">
            <a:spAutoFit/>
          </a:bodyPr>
          <a:lstStyle/>
          <a:p>
            <a:r>
              <a:rPr lang="en-US" dirty="0"/>
              <a:t>To compare the Ridge and Lasso, let us first transform our error function (which is a quadratic / convex function) into a contour graph</a:t>
            </a:r>
          </a:p>
        </p:txBody>
      </p:sp>
      <p:pic>
        <p:nvPicPr>
          <p:cNvPr id="7" name="Picture 4" descr="Image result for convex function and error contours">
            <a:extLst>
              <a:ext uri="{FF2B5EF4-FFF2-40B4-BE49-F238E27FC236}">
                <a16:creationId xmlns:a16="http://schemas.microsoft.com/office/drawing/2014/main" id="{E749CD20-81A3-4E60-95EC-0D10087D4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43" y="2776453"/>
            <a:ext cx="2227894" cy="1668771"/>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EB3B1291-F312-4AEC-8486-170EAB152D6F}"/>
              </a:ext>
            </a:extLst>
          </p:cNvPr>
          <p:cNvSpPr/>
          <p:nvPr/>
        </p:nvSpPr>
        <p:spPr>
          <a:xfrm>
            <a:off x="985838" y="3022778"/>
            <a:ext cx="1622090" cy="3874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13782AA-D125-42A6-B171-F3D9D2FF8C9E}"/>
              </a:ext>
            </a:extLst>
          </p:cNvPr>
          <p:cNvSpPr/>
          <p:nvPr/>
        </p:nvSpPr>
        <p:spPr>
          <a:xfrm>
            <a:off x="1097281" y="3137078"/>
            <a:ext cx="1390416" cy="3874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26BF9B-E1AD-4572-84E1-9B694947B92E}"/>
              </a:ext>
            </a:extLst>
          </p:cNvPr>
          <p:cNvSpPr/>
          <p:nvPr/>
        </p:nvSpPr>
        <p:spPr>
          <a:xfrm>
            <a:off x="1200150" y="3294241"/>
            <a:ext cx="1150344" cy="3357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56A1B43-581C-4293-9596-5D63ED39A5B7}"/>
              </a:ext>
            </a:extLst>
          </p:cNvPr>
          <p:cNvSpPr/>
          <p:nvPr/>
        </p:nvSpPr>
        <p:spPr>
          <a:xfrm>
            <a:off x="1345883" y="3477121"/>
            <a:ext cx="820245" cy="3048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9648575-9691-4107-9C77-E0C85D85E52C}"/>
              </a:ext>
            </a:extLst>
          </p:cNvPr>
          <p:cNvPicPr>
            <a:picLocks noChangeAspect="1"/>
          </p:cNvPicPr>
          <p:nvPr/>
        </p:nvPicPr>
        <p:blipFill>
          <a:blip r:embed="rId4"/>
          <a:stretch>
            <a:fillRect/>
          </a:stretch>
        </p:blipFill>
        <p:spPr>
          <a:xfrm>
            <a:off x="914400" y="2895600"/>
            <a:ext cx="1875216" cy="1488130"/>
          </a:xfrm>
          <a:prstGeom prst="rect">
            <a:avLst/>
          </a:prstGeom>
        </p:spPr>
      </p:pic>
      <p:pic>
        <p:nvPicPr>
          <p:cNvPr id="15" name="Picture 14">
            <a:extLst>
              <a:ext uri="{FF2B5EF4-FFF2-40B4-BE49-F238E27FC236}">
                <a16:creationId xmlns:a16="http://schemas.microsoft.com/office/drawing/2014/main" id="{628549F2-24E2-4EF3-BFB5-3B96B7B7638C}"/>
              </a:ext>
            </a:extLst>
          </p:cNvPr>
          <p:cNvPicPr>
            <a:picLocks noChangeAspect="1"/>
          </p:cNvPicPr>
          <p:nvPr/>
        </p:nvPicPr>
        <p:blipFill>
          <a:blip r:embed="rId5"/>
          <a:stretch>
            <a:fillRect/>
          </a:stretch>
        </p:blipFill>
        <p:spPr>
          <a:xfrm>
            <a:off x="1008838" y="4106465"/>
            <a:ext cx="1685972" cy="833318"/>
          </a:xfrm>
          <a:prstGeom prst="rect">
            <a:avLst/>
          </a:prstGeom>
        </p:spPr>
      </p:pic>
      <p:grpSp>
        <p:nvGrpSpPr>
          <p:cNvPr id="16" name="Group 15">
            <a:extLst>
              <a:ext uri="{FF2B5EF4-FFF2-40B4-BE49-F238E27FC236}">
                <a16:creationId xmlns:a16="http://schemas.microsoft.com/office/drawing/2014/main" id="{BC11A7D0-E621-4E28-BB82-4764AA551D79}"/>
              </a:ext>
            </a:extLst>
          </p:cNvPr>
          <p:cNvGrpSpPr/>
          <p:nvPr/>
        </p:nvGrpSpPr>
        <p:grpSpPr>
          <a:xfrm>
            <a:off x="560972" y="4188237"/>
            <a:ext cx="2715627" cy="1374363"/>
            <a:chOff x="1090863" y="2671542"/>
            <a:chExt cx="3103035" cy="1521849"/>
          </a:xfrm>
        </p:grpSpPr>
        <p:grpSp>
          <p:nvGrpSpPr>
            <p:cNvPr id="17" name="Group 16">
              <a:extLst>
                <a:ext uri="{FF2B5EF4-FFF2-40B4-BE49-F238E27FC236}">
                  <a16:creationId xmlns:a16="http://schemas.microsoft.com/office/drawing/2014/main" id="{90869420-97F4-4C39-80F2-4E44261BB730}"/>
                </a:ext>
              </a:extLst>
            </p:cNvPr>
            <p:cNvGrpSpPr/>
            <p:nvPr/>
          </p:nvGrpSpPr>
          <p:grpSpPr>
            <a:xfrm>
              <a:off x="1090863" y="2807369"/>
              <a:ext cx="2951748" cy="927933"/>
              <a:chOff x="1090863" y="2807369"/>
              <a:chExt cx="2951748" cy="927933"/>
            </a:xfrm>
          </p:grpSpPr>
          <p:cxnSp>
            <p:nvCxnSpPr>
              <p:cNvPr id="20" name="Straight Connector 19">
                <a:extLst>
                  <a:ext uri="{FF2B5EF4-FFF2-40B4-BE49-F238E27FC236}">
                    <a16:creationId xmlns:a16="http://schemas.microsoft.com/office/drawing/2014/main" id="{C876DB93-830F-4571-B905-2EF949E20386}"/>
                  </a:ext>
                </a:extLst>
              </p:cNvPr>
              <p:cNvCxnSpPr>
                <a:cxnSpLocks/>
              </p:cNvCxnSpPr>
              <p:nvPr/>
            </p:nvCxnSpPr>
            <p:spPr>
              <a:xfrm flipH="1">
                <a:off x="1959142" y="2807369"/>
                <a:ext cx="2083469" cy="78478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4259DE5-0056-4C92-ABBA-25A82B0AB813}"/>
                  </a:ext>
                </a:extLst>
              </p:cNvPr>
              <p:cNvCxnSpPr>
                <a:cxnSpLocks/>
              </p:cNvCxnSpPr>
              <p:nvPr/>
            </p:nvCxnSpPr>
            <p:spPr>
              <a:xfrm flipH="1" flipV="1">
                <a:off x="1090863" y="2809498"/>
                <a:ext cx="2563729" cy="925804"/>
              </a:xfrm>
              <a:prstGeom prst="line">
                <a:avLst/>
              </a:prstGeom>
            </p:spPr>
            <p:style>
              <a:lnRef idx="1">
                <a:schemeClr val="dk1"/>
              </a:lnRef>
              <a:fillRef idx="0">
                <a:schemeClr val="dk1"/>
              </a:fillRef>
              <a:effectRef idx="0">
                <a:schemeClr val="dk1"/>
              </a:effectRef>
              <a:fontRef idx="minor">
                <a:schemeClr val="tx1"/>
              </a:fontRef>
            </p:style>
          </p:cxnSp>
        </p:grpSp>
        <p:sp>
          <p:nvSpPr>
            <p:cNvPr id="18" name="TextBox 17">
              <a:extLst>
                <a:ext uri="{FF2B5EF4-FFF2-40B4-BE49-F238E27FC236}">
                  <a16:creationId xmlns:a16="http://schemas.microsoft.com/office/drawing/2014/main" id="{CC9BA6C7-34CA-4B71-870D-F221CB85191F}"/>
                </a:ext>
              </a:extLst>
            </p:cNvPr>
            <p:cNvSpPr txBox="1"/>
            <p:nvPr/>
          </p:nvSpPr>
          <p:spPr>
            <a:xfrm rot="1637533">
              <a:off x="2887666" y="3331617"/>
              <a:ext cx="577516" cy="861774"/>
            </a:xfrm>
            <a:prstGeom prst="rect">
              <a:avLst/>
            </a:prstGeom>
            <a:noFill/>
          </p:spPr>
          <p:txBody>
            <a:bodyPr wrap="square" rtlCol="0">
              <a:spAutoFit/>
            </a:bodyPr>
            <a:lstStyle/>
            <a:p>
              <a:r>
                <a:rPr lang="en-US" dirty="0"/>
                <a:t>m1</a:t>
              </a:r>
            </a:p>
          </p:txBody>
        </p:sp>
        <p:sp>
          <p:nvSpPr>
            <p:cNvPr id="19" name="TextBox 18">
              <a:extLst>
                <a:ext uri="{FF2B5EF4-FFF2-40B4-BE49-F238E27FC236}">
                  <a16:creationId xmlns:a16="http://schemas.microsoft.com/office/drawing/2014/main" id="{D27D5783-878C-4979-BBFA-A5012ABC6C97}"/>
                </a:ext>
              </a:extLst>
            </p:cNvPr>
            <p:cNvSpPr txBox="1"/>
            <p:nvPr/>
          </p:nvSpPr>
          <p:spPr>
            <a:xfrm rot="20319282">
              <a:off x="3616382" y="2671542"/>
              <a:ext cx="577516" cy="861774"/>
            </a:xfrm>
            <a:prstGeom prst="rect">
              <a:avLst/>
            </a:prstGeom>
            <a:noFill/>
          </p:spPr>
          <p:txBody>
            <a:bodyPr wrap="square" rtlCol="0">
              <a:spAutoFit/>
            </a:bodyPr>
            <a:lstStyle/>
            <a:p>
              <a:r>
                <a:rPr lang="en-US" dirty="0"/>
                <a:t>m2</a:t>
              </a:r>
            </a:p>
          </p:txBody>
        </p:sp>
      </p:grpSp>
      <p:sp>
        <p:nvSpPr>
          <p:cNvPr id="3" name="TextBox 2">
            <a:extLst>
              <a:ext uri="{FF2B5EF4-FFF2-40B4-BE49-F238E27FC236}">
                <a16:creationId xmlns:a16="http://schemas.microsoft.com/office/drawing/2014/main" id="{7CE5ABB6-AACD-45E3-A131-A5A2879FC8FD}"/>
              </a:ext>
            </a:extLst>
          </p:cNvPr>
          <p:cNvSpPr txBox="1"/>
          <p:nvPr/>
        </p:nvSpPr>
        <p:spPr>
          <a:xfrm>
            <a:off x="3733800" y="2667000"/>
            <a:ext cx="4849227" cy="1754326"/>
          </a:xfrm>
          <a:prstGeom prst="rect">
            <a:avLst/>
          </a:prstGeom>
          <a:noFill/>
        </p:spPr>
        <p:txBody>
          <a:bodyPr wrap="square" rtlCol="0">
            <a:spAutoFit/>
          </a:bodyPr>
          <a:lstStyle/>
          <a:p>
            <a:pPr marL="342900" indent="-342900">
              <a:buFont typeface="+mj-lt"/>
              <a:buAutoNum type="arabicPeriod"/>
            </a:pPr>
            <a:r>
              <a:rPr lang="en-US" sz="1200" dirty="0"/>
              <a:t>Every ring on the error function represents a combination of coefficients (m1 and m2 in the image) which result in same quantum of error i.e. SSE</a:t>
            </a:r>
          </a:p>
          <a:p>
            <a:pPr marL="342900" indent="-342900">
              <a:buFont typeface="+mj-lt"/>
              <a:buAutoNum type="arabicPeriod"/>
            </a:pPr>
            <a:endParaRPr lang="en-US" sz="1200" dirty="0"/>
          </a:p>
          <a:p>
            <a:pPr marL="342900" indent="-342900">
              <a:buFont typeface="+mj-lt"/>
              <a:buAutoNum type="arabicPeriod"/>
            </a:pPr>
            <a:r>
              <a:rPr lang="en-US" sz="1200" dirty="0"/>
              <a:t>Let us convert that to a 2d contour plot. In the contour plot, every ring represents one quantum of error. </a:t>
            </a:r>
          </a:p>
          <a:p>
            <a:pPr marL="342900" indent="-342900">
              <a:buFont typeface="+mj-lt"/>
              <a:buAutoNum type="arabicPeriod"/>
            </a:pPr>
            <a:endParaRPr lang="en-US" sz="1200" dirty="0"/>
          </a:p>
          <a:p>
            <a:pPr marL="342900" indent="-342900">
              <a:buFont typeface="+mj-lt"/>
              <a:buAutoNum type="arabicPeriod"/>
            </a:pPr>
            <a:r>
              <a:rPr lang="en-US" sz="1200" dirty="0"/>
              <a:t>The innermost ring / bull’s eye is the combination of the coefficients that gives the lease SSE</a:t>
            </a:r>
          </a:p>
        </p:txBody>
      </p:sp>
    </p:spTree>
    <p:extLst>
      <p:ext uri="{BB962C8B-B14F-4D97-AF65-F5344CB8AC3E}">
        <p14:creationId xmlns:p14="http://schemas.microsoft.com/office/powerpoint/2010/main" val="625513335"/>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14"/>
                                        </p:tgtEl>
                                      </p:cBhvr>
                                    </p:animEffect>
                                    <p:set>
                                      <p:cBhvr>
                                        <p:cTn id="7" dur="1" fill="hold">
                                          <p:stCondLst>
                                            <p:cond delay="1999"/>
                                          </p:stCondLst>
                                        </p:cTn>
                                        <p:tgtEl>
                                          <p:spTgt spid="14"/>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875E-6 4.07407E-6 L -0.00039 0.13912 " pathEditMode="relative" rAng="0" ptsTypes="AA">
                                      <p:cBhvr>
                                        <p:cTn id="9" dur="2000" fill="hold"/>
                                        <p:tgtEl>
                                          <p:spTgt spid="12"/>
                                        </p:tgtEl>
                                        <p:attrNameLst>
                                          <p:attrName>ppt_x</p:attrName>
                                          <p:attrName>ppt_y</p:attrName>
                                        </p:attrNameLst>
                                      </p:cBhvr>
                                      <p:rCtr x="-26" y="6944"/>
                                    </p:animMotion>
                                  </p:childTnLst>
                                </p:cTn>
                              </p:par>
                              <p:par>
                                <p:cTn id="10" presetID="42" presetClass="path" presetSubtype="0" accel="50000" decel="50000" fill="hold" grpId="0" nodeType="withEffect">
                                  <p:stCondLst>
                                    <p:cond delay="500"/>
                                  </p:stCondLst>
                                  <p:childTnLst>
                                    <p:animMotion origin="layout" path="M -1.25E-6 -4.07407E-6 L -1.25E-6 0.16389 " pathEditMode="relative" rAng="0" ptsTypes="AA">
                                      <p:cBhvr>
                                        <p:cTn id="11" dur="2000" fill="hold"/>
                                        <p:tgtEl>
                                          <p:spTgt spid="10"/>
                                        </p:tgtEl>
                                        <p:attrNameLst>
                                          <p:attrName>ppt_x</p:attrName>
                                          <p:attrName>ppt_y</p:attrName>
                                        </p:attrNameLst>
                                      </p:cBhvr>
                                      <p:rCtr x="0" y="8194"/>
                                    </p:animMotion>
                                  </p:childTnLst>
                                </p:cTn>
                              </p:par>
                              <p:par>
                                <p:cTn id="12" presetID="42" presetClass="path" presetSubtype="0" accel="50000" decel="50000" fill="hold" grpId="0" nodeType="withEffect">
                                  <p:stCondLst>
                                    <p:cond delay="500"/>
                                  </p:stCondLst>
                                  <p:childTnLst>
                                    <p:animMotion origin="layout" path="M -1.25E-6 4.81481E-6 L -1.25E-6 0.19027 " pathEditMode="relative" rAng="0" ptsTypes="AA">
                                      <p:cBhvr>
                                        <p:cTn id="13" dur="2000" fill="hold"/>
                                        <p:tgtEl>
                                          <p:spTgt spid="9"/>
                                        </p:tgtEl>
                                        <p:attrNameLst>
                                          <p:attrName>ppt_x</p:attrName>
                                          <p:attrName>ppt_y</p:attrName>
                                        </p:attrNameLst>
                                      </p:cBhvr>
                                      <p:rCtr x="0" y="9514"/>
                                    </p:animMotion>
                                  </p:childTnLst>
                                </p:cTn>
                              </p:par>
                              <p:par>
                                <p:cTn id="14" presetID="42" presetClass="path" presetSubtype="0" accel="50000" decel="50000" fill="hold" grpId="0" nodeType="withEffect">
                                  <p:stCondLst>
                                    <p:cond delay="500"/>
                                  </p:stCondLst>
                                  <p:childTnLst>
                                    <p:animMotion origin="layout" path="M 8.33333E-7 -2.96296E-6 L 0.0013 0.2125 " pathEditMode="relative" rAng="0" ptsTypes="AA">
                                      <p:cBhvr>
                                        <p:cTn id="15" dur="2000" fill="hold"/>
                                        <p:tgtEl>
                                          <p:spTgt spid="8"/>
                                        </p:tgtEl>
                                        <p:attrNameLst>
                                          <p:attrName>ppt_x</p:attrName>
                                          <p:attrName>ppt_y</p:attrName>
                                        </p:attrNameLst>
                                      </p:cBhvr>
                                      <p:rCtr x="65" y="10625"/>
                                    </p:animMotion>
                                  </p:childTnLst>
                                </p:cTn>
                              </p:par>
                            </p:childTnLst>
                          </p:cTn>
                        </p:par>
                        <p:par>
                          <p:cTn id="16" fill="hold">
                            <p:stCondLst>
                              <p:cond delay="2500"/>
                            </p:stCondLst>
                            <p:childTnLst>
                              <p:par>
                                <p:cTn id="17" presetID="1"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3BF8BAD1-E1E0-4ADC-AC74-1EA9F7806AD7}"/>
              </a:ext>
            </a:extLst>
          </p:cNvPr>
          <p:cNvGrpSpPr/>
          <p:nvPr/>
        </p:nvGrpSpPr>
        <p:grpSpPr>
          <a:xfrm>
            <a:off x="1295400" y="1981198"/>
            <a:ext cx="4177614" cy="2163529"/>
            <a:chOff x="4558217" y="2321736"/>
            <a:chExt cx="2951748" cy="1182671"/>
          </a:xfrm>
        </p:grpSpPr>
        <p:pic>
          <p:nvPicPr>
            <p:cNvPr id="58" name="Picture 57">
              <a:extLst>
                <a:ext uri="{FF2B5EF4-FFF2-40B4-BE49-F238E27FC236}">
                  <a16:creationId xmlns:a16="http://schemas.microsoft.com/office/drawing/2014/main" id="{241535A7-7D8D-45E0-94BC-A2DF058200A9}"/>
                </a:ext>
              </a:extLst>
            </p:cNvPr>
            <p:cNvPicPr>
              <a:picLocks noChangeAspect="1"/>
            </p:cNvPicPr>
            <p:nvPr/>
          </p:nvPicPr>
          <p:blipFill>
            <a:blip r:embed="rId2"/>
            <a:stretch>
              <a:fillRect/>
            </a:stretch>
          </p:blipFill>
          <p:spPr>
            <a:xfrm>
              <a:off x="5117375" y="2321736"/>
              <a:ext cx="1866900" cy="761978"/>
            </a:xfrm>
            <a:prstGeom prst="rect">
              <a:avLst/>
            </a:prstGeom>
          </p:spPr>
        </p:pic>
        <p:grpSp>
          <p:nvGrpSpPr>
            <p:cNvPr id="59" name="Group 58">
              <a:extLst>
                <a:ext uri="{FF2B5EF4-FFF2-40B4-BE49-F238E27FC236}">
                  <a16:creationId xmlns:a16="http://schemas.microsoft.com/office/drawing/2014/main" id="{DF05F744-580F-448D-A375-B1C1FA9DB90F}"/>
                </a:ext>
              </a:extLst>
            </p:cNvPr>
            <p:cNvGrpSpPr/>
            <p:nvPr/>
          </p:nvGrpSpPr>
          <p:grpSpPr>
            <a:xfrm>
              <a:off x="4558217" y="2576474"/>
              <a:ext cx="2951748" cy="927933"/>
              <a:chOff x="1090863" y="2807369"/>
              <a:chExt cx="2951748" cy="927933"/>
            </a:xfrm>
          </p:grpSpPr>
          <p:cxnSp>
            <p:nvCxnSpPr>
              <p:cNvPr id="60" name="Straight Connector 59">
                <a:extLst>
                  <a:ext uri="{FF2B5EF4-FFF2-40B4-BE49-F238E27FC236}">
                    <a16:creationId xmlns:a16="http://schemas.microsoft.com/office/drawing/2014/main" id="{9FB44B07-8B47-4FD7-965B-FACED05BE6BC}"/>
                  </a:ext>
                </a:extLst>
              </p:cNvPr>
              <p:cNvCxnSpPr>
                <a:cxnSpLocks/>
              </p:cNvCxnSpPr>
              <p:nvPr/>
            </p:nvCxnSpPr>
            <p:spPr>
              <a:xfrm flipH="1">
                <a:off x="1959142" y="2807369"/>
                <a:ext cx="2083469" cy="78478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E7E48F7E-4C43-482E-9C5C-44EF9EF15968}"/>
                  </a:ext>
                </a:extLst>
              </p:cNvPr>
              <p:cNvCxnSpPr>
                <a:cxnSpLocks/>
              </p:cNvCxnSpPr>
              <p:nvPr/>
            </p:nvCxnSpPr>
            <p:spPr>
              <a:xfrm flipH="1" flipV="1">
                <a:off x="1090863" y="2809498"/>
                <a:ext cx="2563729" cy="925804"/>
              </a:xfrm>
              <a:prstGeom prst="line">
                <a:avLst/>
              </a:prstGeom>
            </p:spPr>
            <p:style>
              <a:lnRef idx="1">
                <a:schemeClr val="dk1"/>
              </a:lnRef>
              <a:fillRef idx="0">
                <a:schemeClr val="dk1"/>
              </a:fillRef>
              <a:effectRef idx="0">
                <a:schemeClr val="dk1"/>
              </a:effectRef>
              <a:fontRef idx="minor">
                <a:schemeClr val="tx1"/>
              </a:fontRef>
            </p:style>
          </p:cxnSp>
        </p:grpSp>
      </p:grpSp>
      <p:cxnSp>
        <p:nvCxnSpPr>
          <p:cNvPr id="44" name="Straight Arrow Connector 43">
            <a:extLst>
              <a:ext uri="{FF2B5EF4-FFF2-40B4-BE49-F238E27FC236}">
                <a16:creationId xmlns:a16="http://schemas.microsoft.com/office/drawing/2014/main" id="{2DCC6428-3B1A-4433-891B-D10C90D60E32}"/>
              </a:ext>
            </a:extLst>
          </p:cNvPr>
          <p:cNvCxnSpPr>
            <a:cxnSpLocks/>
            <a:stCxn id="30" idx="0"/>
          </p:cNvCxnSpPr>
          <p:nvPr/>
        </p:nvCxnSpPr>
        <p:spPr>
          <a:xfrm flipH="1" flipV="1">
            <a:off x="1487409" y="1953075"/>
            <a:ext cx="1954256" cy="115637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025" name="Group 1024">
            <a:extLst>
              <a:ext uri="{FF2B5EF4-FFF2-40B4-BE49-F238E27FC236}">
                <a16:creationId xmlns:a16="http://schemas.microsoft.com/office/drawing/2014/main" id="{44774DA1-D4AB-4F6F-8ACF-3332048AC812}"/>
              </a:ext>
            </a:extLst>
          </p:cNvPr>
          <p:cNvGrpSpPr/>
          <p:nvPr/>
        </p:nvGrpSpPr>
        <p:grpSpPr>
          <a:xfrm>
            <a:off x="622248" y="1479765"/>
            <a:ext cx="5966437" cy="4253541"/>
            <a:chOff x="4493788" y="1328173"/>
            <a:chExt cx="6206586" cy="4329450"/>
          </a:xfrm>
        </p:grpSpPr>
        <p:grpSp>
          <p:nvGrpSpPr>
            <p:cNvPr id="1024" name="Group 1023">
              <a:extLst>
                <a:ext uri="{FF2B5EF4-FFF2-40B4-BE49-F238E27FC236}">
                  <a16:creationId xmlns:a16="http://schemas.microsoft.com/office/drawing/2014/main" id="{3227B113-9118-4089-9EF6-FD1E055F6EC5}"/>
                </a:ext>
              </a:extLst>
            </p:cNvPr>
            <p:cNvGrpSpPr/>
            <p:nvPr/>
          </p:nvGrpSpPr>
          <p:grpSpPr>
            <a:xfrm>
              <a:off x="4493788" y="1328173"/>
              <a:ext cx="6206586" cy="4329450"/>
              <a:chOff x="4493788" y="1328173"/>
              <a:chExt cx="6206586" cy="4329450"/>
            </a:xfrm>
          </p:grpSpPr>
          <p:sp>
            <p:nvSpPr>
              <p:cNvPr id="30" name="Oval 29">
                <a:extLst>
                  <a:ext uri="{FF2B5EF4-FFF2-40B4-BE49-F238E27FC236}">
                    <a16:creationId xmlns:a16="http://schemas.microsoft.com/office/drawing/2014/main" id="{103D30BB-A917-4389-8606-91F7EB8EB35D}"/>
                  </a:ext>
                </a:extLst>
              </p:cNvPr>
              <p:cNvSpPr/>
              <p:nvPr/>
            </p:nvSpPr>
            <p:spPr>
              <a:xfrm>
                <a:off x="6779375" y="2986942"/>
                <a:ext cx="1294621" cy="844651"/>
              </a:xfrm>
              <a:prstGeom prst="ellipse">
                <a:avLst/>
              </a:prstGeom>
              <a:solidFill>
                <a:srgbClr val="FFFF00">
                  <a:alpha val="70000"/>
                </a:srgb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A5625FB8-91D9-40BC-8520-4A3B02AAD955}"/>
                  </a:ext>
                </a:extLst>
              </p:cNvPr>
              <p:cNvCxnSpPr>
                <a:cxnSpLocks/>
                <a:endCxn id="37" idx="2"/>
              </p:cNvCxnSpPr>
              <p:nvPr/>
            </p:nvCxnSpPr>
            <p:spPr>
              <a:xfrm flipV="1">
                <a:off x="7426687" y="2192672"/>
                <a:ext cx="2295299" cy="39937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7B5DEE4-23C1-43F6-AB49-F1DDE268C650}"/>
                  </a:ext>
                </a:extLst>
              </p:cNvPr>
              <p:cNvSpPr txBox="1"/>
              <p:nvPr/>
            </p:nvSpPr>
            <p:spPr>
              <a:xfrm>
                <a:off x="8882020" y="1440826"/>
                <a:ext cx="1679930" cy="751846"/>
              </a:xfrm>
              <a:prstGeom prst="rect">
                <a:avLst/>
              </a:prstGeom>
              <a:noFill/>
              <a:ln w="15875">
                <a:solidFill>
                  <a:schemeClr val="tx1"/>
                </a:solidFill>
              </a:ln>
            </p:spPr>
            <p:txBody>
              <a:bodyPr wrap="square" rtlCol="0">
                <a:spAutoFit/>
              </a:bodyPr>
              <a:lstStyle/>
              <a:p>
                <a:r>
                  <a:rPr lang="en-US" sz="1400" dirty="0"/>
                  <a:t>Lowest SSE error ring. violates the constraint</a:t>
                </a:r>
              </a:p>
            </p:txBody>
          </p:sp>
          <p:cxnSp>
            <p:nvCxnSpPr>
              <p:cNvPr id="39" name="Straight Arrow Connector 38">
                <a:extLst>
                  <a:ext uri="{FF2B5EF4-FFF2-40B4-BE49-F238E27FC236}">
                    <a16:creationId xmlns:a16="http://schemas.microsoft.com/office/drawing/2014/main" id="{A335A8DB-8638-4E54-A07F-0B8B7B441857}"/>
                  </a:ext>
                </a:extLst>
              </p:cNvPr>
              <p:cNvCxnSpPr/>
              <p:nvPr/>
            </p:nvCxnSpPr>
            <p:spPr>
              <a:xfrm flipH="1">
                <a:off x="5732133" y="3605826"/>
                <a:ext cx="1609015" cy="30360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3F0CA11-E9E4-4A93-A23F-844CF7658A4A}"/>
                  </a:ext>
                </a:extLst>
              </p:cNvPr>
              <p:cNvSpPr txBox="1"/>
              <p:nvPr/>
            </p:nvSpPr>
            <p:spPr>
              <a:xfrm>
                <a:off x="4810447" y="3824341"/>
                <a:ext cx="1993531" cy="751846"/>
              </a:xfrm>
              <a:prstGeom prst="rect">
                <a:avLst/>
              </a:prstGeom>
              <a:noFill/>
              <a:ln w="15875">
                <a:solidFill>
                  <a:schemeClr val="tx1"/>
                </a:solidFill>
              </a:ln>
            </p:spPr>
            <p:txBody>
              <a:bodyPr wrap="square" rtlCol="0">
                <a:spAutoFit/>
              </a:bodyPr>
              <a:lstStyle/>
              <a:p>
                <a:r>
                  <a:rPr lang="en-US" sz="1400" dirty="0"/>
                  <a:t>Allowed combination of m1, m2 by Ridge Constraints</a:t>
                </a:r>
              </a:p>
            </p:txBody>
          </p:sp>
          <p:cxnSp>
            <p:nvCxnSpPr>
              <p:cNvPr id="42" name="Straight Arrow Connector 41">
                <a:extLst>
                  <a:ext uri="{FF2B5EF4-FFF2-40B4-BE49-F238E27FC236}">
                    <a16:creationId xmlns:a16="http://schemas.microsoft.com/office/drawing/2014/main" id="{3C917D39-AFCB-4684-BE53-1F6C424F4DEB}"/>
                  </a:ext>
                </a:extLst>
              </p:cNvPr>
              <p:cNvCxnSpPr>
                <a:cxnSpLocks/>
              </p:cNvCxnSpPr>
              <p:nvPr/>
            </p:nvCxnSpPr>
            <p:spPr>
              <a:xfrm>
                <a:off x="7426687" y="3127536"/>
                <a:ext cx="1943221" cy="69680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678B10D-6051-4516-9C36-5063EA04DB5B}"/>
                  </a:ext>
                </a:extLst>
              </p:cNvPr>
              <p:cNvSpPr txBox="1"/>
              <p:nvPr/>
            </p:nvSpPr>
            <p:spPr>
              <a:xfrm>
                <a:off x="9324075" y="3370758"/>
                <a:ext cx="1376299" cy="2286865"/>
              </a:xfrm>
              <a:prstGeom prst="rect">
                <a:avLst/>
              </a:prstGeom>
              <a:noFill/>
              <a:ln w="15875">
                <a:solidFill>
                  <a:schemeClr val="tx1"/>
                </a:solidFill>
              </a:ln>
            </p:spPr>
            <p:txBody>
              <a:bodyPr wrap="square" rtlCol="0">
                <a:spAutoFit/>
              </a:bodyPr>
              <a:lstStyle/>
              <a:p>
                <a:r>
                  <a:rPr lang="en-US" sz="1400" dirty="0"/>
                  <a:t>Sub-optimal combination of m1, m2. Meets constraint but is not the minimal possible SSE within constraint</a:t>
                </a:r>
              </a:p>
            </p:txBody>
          </p:sp>
          <p:sp>
            <p:nvSpPr>
              <p:cNvPr id="48" name="TextBox 47">
                <a:extLst>
                  <a:ext uri="{FF2B5EF4-FFF2-40B4-BE49-F238E27FC236}">
                    <a16:creationId xmlns:a16="http://schemas.microsoft.com/office/drawing/2014/main" id="{0F2D179C-6E2C-4012-8603-FAF6E0B69424}"/>
                  </a:ext>
                </a:extLst>
              </p:cNvPr>
              <p:cNvSpPr txBox="1"/>
              <p:nvPr/>
            </p:nvSpPr>
            <p:spPr>
              <a:xfrm>
                <a:off x="4493788" y="1328173"/>
                <a:ext cx="2847358" cy="532557"/>
              </a:xfrm>
              <a:prstGeom prst="rect">
                <a:avLst/>
              </a:prstGeom>
              <a:noFill/>
              <a:ln w="15875">
                <a:solidFill>
                  <a:schemeClr val="tx1"/>
                </a:solidFill>
              </a:ln>
            </p:spPr>
            <p:txBody>
              <a:bodyPr wrap="square" rtlCol="0">
                <a:spAutoFit/>
              </a:bodyPr>
              <a:lstStyle/>
              <a:p>
                <a:r>
                  <a:rPr lang="en-US" sz="1400" dirty="0"/>
                  <a:t>Most optimal combination of m1, m2 given the constraints</a:t>
                </a:r>
              </a:p>
            </p:txBody>
          </p:sp>
        </p:grpSp>
        <p:sp>
          <p:nvSpPr>
            <p:cNvPr id="51" name="TextBox 50">
              <a:extLst>
                <a:ext uri="{FF2B5EF4-FFF2-40B4-BE49-F238E27FC236}">
                  <a16:creationId xmlns:a16="http://schemas.microsoft.com/office/drawing/2014/main" id="{0B1AF03E-8DAA-4B07-B465-C2E59CF084B7}"/>
                </a:ext>
              </a:extLst>
            </p:cNvPr>
            <p:cNvSpPr txBox="1"/>
            <p:nvPr/>
          </p:nvSpPr>
          <p:spPr>
            <a:xfrm rot="1637533">
              <a:off x="8557892" y="4120902"/>
              <a:ext cx="503692" cy="313270"/>
            </a:xfrm>
            <a:prstGeom prst="rect">
              <a:avLst/>
            </a:prstGeom>
            <a:noFill/>
            <a:ln w="15875">
              <a:solidFill>
                <a:schemeClr val="tx1"/>
              </a:solidFill>
            </a:ln>
          </p:spPr>
          <p:txBody>
            <a:bodyPr wrap="square" rtlCol="0">
              <a:spAutoFit/>
            </a:bodyPr>
            <a:lstStyle/>
            <a:p>
              <a:r>
                <a:rPr lang="en-US" sz="1400" dirty="0"/>
                <a:t>m1</a:t>
              </a:r>
            </a:p>
          </p:txBody>
        </p:sp>
        <p:sp>
          <p:nvSpPr>
            <p:cNvPr id="67" name="TextBox 66">
              <a:extLst>
                <a:ext uri="{FF2B5EF4-FFF2-40B4-BE49-F238E27FC236}">
                  <a16:creationId xmlns:a16="http://schemas.microsoft.com/office/drawing/2014/main" id="{FA7D5992-BD7F-4039-A89F-A16AA9432166}"/>
                </a:ext>
              </a:extLst>
            </p:cNvPr>
            <p:cNvSpPr txBox="1"/>
            <p:nvPr/>
          </p:nvSpPr>
          <p:spPr>
            <a:xfrm rot="20319282">
              <a:off x="9349511" y="2617469"/>
              <a:ext cx="577516" cy="313270"/>
            </a:xfrm>
            <a:prstGeom prst="rect">
              <a:avLst/>
            </a:prstGeom>
            <a:noFill/>
            <a:ln w="15875">
              <a:solidFill>
                <a:schemeClr val="tx1"/>
              </a:solidFill>
            </a:ln>
          </p:spPr>
          <p:txBody>
            <a:bodyPr wrap="square" rtlCol="0">
              <a:spAutoFit/>
            </a:bodyPr>
            <a:lstStyle/>
            <a:p>
              <a:r>
                <a:rPr lang="en-US" sz="1400" dirty="0"/>
                <a:t>m2</a:t>
              </a:r>
            </a:p>
          </p:txBody>
        </p:sp>
      </p:grpSp>
      <p:sp>
        <p:nvSpPr>
          <p:cNvPr id="38" name="TextBox 37">
            <a:extLst>
              <a:ext uri="{FF2B5EF4-FFF2-40B4-BE49-F238E27FC236}">
                <a16:creationId xmlns:a16="http://schemas.microsoft.com/office/drawing/2014/main" id="{29A63517-F2C3-40C7-8021-765A08C44C47}"/>
              </a:ext>
            </a:extLst>
          </p:cNvPr>
          <p:cNvSpPr txBox="1"/>
          <p:nvPr/>
        </p:nvSpPr>
        <p:spPr>
          <a:xfrm>
            <a:off x="6725197" y="1375350"/>
            <a:ext cx="2254674" cy="4339650"/>
          </a:xfrm>
          <a:prstGeom prst="rect">
            <a:avLst/>
          </a:prstGeom>
          <a:noFill/>
          <a:ln>
            <a:solidFill>
              <a:schemeClr val="tx1">
                <a:alpha val="95000"/>
              </a:schemeClr>
            </a:solidFill>
          </a:ln>
        </p:spPr>
        <p:txBody>
          <a:bodyPr wrap="square" rtlCol="0">
            <a:spAutoFit/>
          </a:bodyPr>
          <a:lstStyle/>
          <a:p>
            <a:pPr marL="342900" indent="-342900">
              <a:buFont typeface="+mj-lt"/>
              <a:buAutoNum type="arabicPeriod"/>
            </a:pPr>
            <a:r>
              <a:rPr lang="en-US" sz="1200" dirty="0"/>
              <a:t>Yellow circle is the Ridge constraint region representing the ridge penalty (sum of squared </a:t>
            </a:r>
            <a:r>
              <a:rPr lang="en-US" sz="1200" dirty="0" err="1"/>
              <a:t>coeff</a:t>
            </a:r>
            <a:r>
              <a:rPr lang="en-US" sz="1200" dirty="0"/>
              <a:t>)</a:t>
            </a:r>
          </a:p>
          <a:p>
            <a:pPr marL="342900" indent="-342900">
              <a:buFont typeface="+mj-lt"/>
              <a:buAutoNum type="arabicPeriod"/>
            </a:pPr>
            <a:endParaRPr lang="en-US" sz="1200" dirty="0"/>
          </a:p>
          <a:p>
            <a:pPr marL="342900" indent="-342900">
              <a:buFont typeface="+mj-lt"/>
              <a:buAutoNum type="arabicPeriod"/>
            </a:pPr>
            <a:r>
              <a:rPr lang="en-US" sz="1200" dirty="0"/>
              <a:t>Any combination of m1 </a:t>
            </a:r>
            <a:r>
              <a:rPr lang="en-US" sz="1200" dirty="0" err="1"/>
              <a:t>nd</a:t>
            </a:r>
            <a:r>
              <a:rPr lang="en-US" sz="1200" dirty="0"/>
              <a:t> m2 that fall within yellow is a possible solution</a:t>
            </a:r>
          </a:p>
          <a:p>
            <a:pPr marL="342900" indent="-342900">
              <a:buFont typeface="+mj-lt"/>
              <a:buAutoNum type="arabicPeriod"/>
            </a:pPr>
            <a:endParaRPr lang="en-US" sz="1200" dirty="0"/>
          </a:p>
          <a:p>
            <a:pPr marL="342900" indent="-342900">
              <a:buFont typeface="+mj-lt"/>
              <a:buAutoNum type="arabicPeriod"/>
            </a:pPr>
            <a:r>
              <a:rPr lang="en-US" sz="1200" dirty="0"/>
              <a:t>The most optimal of all solutions is the one which satisfies the constraint and also minimizes the SSE (smallest possible red circle)</a:t>
            </a:r>
          </a:p>
          <a:p>
            <a:pPr marL="342900" indent="-342900">
              <a:buFont typeface="+mj-lt"/>
              <a:buAutoNum type="arabicPeriod"/>
            </a:pPr>
            <a:endParaRPr lang="en-US" sz="1200" dirty="0"/>
          </a:p>
          <a:p>
            <a:pPr marL="342900" indent="-342900">
              <a:buFont typeface="+mj-lt"/>
              <a:buAutoNum type="arabicPeriod"/>
            </a:pPr>
            <a:r>
              <a:rPr lang="en-US" sz="1200" dirty="0"/>
              <a:t>Thus the optimal solution of m1 and m2 is the one where the yellow circle touches a red circle. </a:t>
            </a:r>
          </a:p>
        </p:txBody>
      </p:sp>
      <p:sp>
        <p:nvSpPr>
          <p:cNvPr id="47" name="Rectangle 3">
            <a:extLst>
              <a:ext uri="{FF2B5EF4-FFF2-40B4-BE49-F238E27FC236}">
                <a16:creationId xmlns:a16="http://schemas.microsoft.com/office/drawing/2014/main" id="{71F34F9B-89E6-4312-90A5-B2575A76853A}"/>
              </a:ext>
            </a:extLst>
          </p:cNvPr>
          <p:cNvSpPr txBox="1">
            <a:spLocks noChangeArrowheads="1"/>
          </p:cNvSpPr>
          <p:nvPr/>
        </p:nvSpPr>
        <p:spPr>
          <a:xfrm>
            <a:off x="348336" y="1066800"/>
            <a:ext cx="8643264" cy="36933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lang="en-IN" sz="1800" b="1" u="sng" dirty="0"/>
              <a:t>Regularising Linear Models (Ridge Constraint)</a:t>
            </a:r>
          </a:p>
        </p:txBody>
      </p:sp>
      <p:sp>
        <p:nvSpPr>
          <p:cNvPr id="21" name="TextBox 20">
            <a:extLst>
              <a:ext uri="{FF2B5EF4-FFF2-40B4-BE49-F238E27FC236}">
                <a16:creationId xmlns:a16="http://schemas.microsoft.com/office/drawing/2014/main" id="{91A04A21-FB44-4B64-A2F9-0866E2E2119B}"/>
              </a:ext>
            </a:extLst>
          </p:cNvPr>
          <p:cNvSpPr txBox="1"/>
          <p:nvPr/>
        </p:nvSpPr>
        <p:spPr>
          <a:xfrm>
            <a:off x="348336" y="5791200"/>
            <a:ext cx="8490864" cy="738664"/>
          </a:xfrm>
          <a:prstGeom prst="rect">
            <a:avLst/>
          </a:prstGeom>
          <a:noFill/>
        </p:spPr>
        <p:txBody>
          <a:bodyPr wrap="square" rtlCol="0">
            <a:spAutoFit/>
          </a:bodyPr>
          <a:lstStyle/>
          <a:p>
            <a:r>
              <a:rPr lang="en-US" sz="1400" u="sng" dirty="0"/>
              <a:t>The point to note is that the red rings and yellow circle will never be tangential (touch) on the axes representing the coefficient. Hence Ridge can make coefficients close to zero but never zero.</a:t>
            </a:r>
            <a:r>
              <a:rPr lang="en-US" sz="1400" dirty="0"/>
              <a:t> You may notice some coefficients becoming zero but that will be due to roundoff…</a:t>
            </a:r>
          </a:p>
        </p:txBody>
      </p:sp>
    </p:spTree>
    <p:extLst>
      <p:ext uri="{BB962C8B-B14F-4D97-AF65-F5344CB8AC3E}">
        <p14:creationId xmlns:p14="http://schemas.microsoft.com/office/powerpoint/2010/main" val="807911758"/>
      </p:ext>
    </p:extLst>
  </p:cSld>
  <p:clrMapOvr>
    <a:masterClrMapping/>
  </p:clrMapOvr>
  <p:transition spd="med">
    <p:wipe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5DA4AF1-72A5-4F1B-8CA4-7841EB9DFCB8}"/>
              </a:ext>
            </a:extLst>
          </p:cNvPr>
          <p:cNvPicPr>
            <a:picLocks noChangeAspect="1"/>
          </p:cNvPicPr>
          <p:nvPr/>
        </p:nvPicPr>
        <p:blipFill>
          <a:blip r:embed="rId2"/>
          <a:stretch>
            <a:fillRect/>
          </a:stretch>
        </p:blipFill>
        <p:spPr>
          <a:xfrm>
            <a:off x="1219200" y="1700369"/>
            <a:ext cx="2837529" cy="1723248"/>
          </a:xfrm>
          <a:prstGeom prst="rect">
            <a:avLst/>
          </a:prstGeom>
        </p:spPr>
      </p:pic>
      <p:grpSp>
        <p:nvGrpSpPr>
          <p:cNvPr id="16" name="Group 15">
            <a:extLst>
              <a:ext uri="{FF2B5EF4-FFF2-40B4-BE49-F238E27FC236}">
                <a16:creationId xmlns:a16="http://schemas.microsoft.com/office/drawing/2014/main" id="{D4504ED5-E8A9-426B-B075-C94F9DA9EA6F}"/>
              </a:ext>
            </a:extLst>
          </p:cNvPr>
          <p:cNvGrpSpPr/>
          <p:nvPr/>
        </p:nvGrpSpPr>
        <p:grpSpPr>
          <a:xfrm>
            <a:off x="568857" y="2350009"/>
            <a:ext cx="4068242" cy="2322626"/>
            <a:chOff x="1090863" y="2807369"/>
            <a:chExt cx="2951748" cy="927933"/>
          </a:xfrm>
        </p:grpSpPr>
        <p:cxnSp>
          <p:nvCxnSpPr>
            <p:cNvPr id="17" name="Straight Connector 16">
              <a:extLst>
                <a:ext uri="{FF2B5EF4-FFF2-40B4-BE49-F238E27FC236}">
                  <a16:creationId xmlns:a16="http://schemas.microsoft.com/office/drawing/2014/main" id="{37D981BE-BD02-4E74-889B-584A46392288}"/>
                </a:ext>
              </a:extLst>
            </p:cNvPr>
            <p:cNvCxnSpPr>
              <a:cxnSpLocks/>
            </p:cNvCxnSpPr>
            <p:nvPr/>
          </p:nvCxnSpPr>
          <p:spPr>
            <a:xfrm flipH="1">
              <a:off x="1959142" y="2807369"/>
              <a:ext cx="2083469" cy="78478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639F4C7-229D-48BD-93F2-2A4296E5ADF1}"/>
                </a:ext>
              </a:extLst>
            </p:cNvPr>
            <p:cNvCxnSpPr>
              <a:cxnSpLocks/>
            </p:cNvCxnSpPr>
            <p:nvPr/>
          </p:nvCxnSpPr>
          <p:spPr>
            <a:xfrm flipH="1" flipV="1">
              <a:off x="1090863" y="2809498"/>
              <a:ext cx="2563729" cy="925804"/>
            </a:xfrm>
            <a:prstGeom prst="line">
              <a:avLst/>
            </a:prstGeom>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B7C2E8C4-FC0D-40BE-8F4A-C3CE800A9BCA}"/>
              </a:ext>
            </a:extLst>
          </p:cNvPr>
          <p:cNvSpPr txBox="1"/>
          <p:nvPr/>
        </p:nvSpPr>
        <p:spPr>
          <a:xfrm rot="1637533">
            <a:off x="3700274" y="4276466"/>
            <a:ext cx="471526" cy="307777"/>
          </a:xfrm>
          <a:prstGeom prst="rect">
            <a:avLst/>
          </a:prstGeom>
          <a:noFill/>
        </p:spPr>
        <p:txBody>
          <a:bodyPr wrap="square" rtlCol="0">
            <a:spAutoFit/>
          </a:bodyPr>
          <a:lstStyle/>
          <a:p>
            <a:r>
              <a:rPr lang="en-US" sz="1400" dirty="0"/>
              <a:t>m1</a:t>
            </a:r>
          </a:p>
        </p:txBody>
      </p:sp>
      <p:sp>
        <p:nvSpPr>
          <p:cNvPr id="22" name="TextBox 21">
            <a:extLst>
              <a:ext uri="{FF2B5EF4-FFF2-40B4-BE49-F238E27FC236}">
                <a16:creationId xmlns:a16="http://schemas.microsoft.com/office/drawing/2014/main" id="{F57654BF-8594-4E64-BD31-99AAF58A414A}"/>
              </a:ext>
            </a:extLst>
          </p:cNvPr>
          <p:cNvSpPr txBox="1"/>
          <p:nvPr/>
        </p:nvSpPr>
        <p:spPr>
          <a:xfrm rot="20319282">
            <a:off x="4441340" y="2635388"/>
            <a:ext cx="540636" cy="307777"/>
          </a:xfrm>
          <a:prstGeom prst="rect">
            <a:avLst/>
          </a:prstGeom>
          <a:noFill/>
        </p:spPr>
        <p:txBody>
          <a:bodyPr wrap="square" rtlCol="0">
            <a:spAutoFit/>
          </a:bodyPr>
          <a:lstStyle/>
          <a:p>
            <a:r>
              <a:rPr lang="en-US" sz="1400" dirty="0"/>
              <a:t>m2</a:t>
            </a:r>
          </a:p>
        </p:txBody>
      </p:sp>
      <p:sp>
        <p:nvSpPr>
          <p:cNvPr id="31" name="Oval 30">
            <a:extLst>
              <a:ext uri="{FF2B5EF4-FFF2-40B4-BE49-F238E27FC236}">
                <a16:creationId xmlns:a16="http://schemas.microsoft.com/office/drawing/2014/main" id="{A51606B7-E056-4F49-8A12-803FF1C1FF76}"/>
              </a:ext>
            </a:extLst>
          </p:cNvPr>
          <p:cNvSpPr/>
          <p:nvPr/>
        </p:nvSpPr>
        <p:spPr>
          <a:xfrm>
            <a:off x="1828700" y="3003776"/>
            <a:ext cx="1709188" cy="1376606"/>
          </a:xfrm>
          <a:prstGeom prst="ellipse">
            <a:avLst/>
          </a:prstGeom>
          <a:solidFill>
            <a:srgbClr val="FFFF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0E3CAD83-1E87-456B-8DD1-207F0A8AC9EE}"/>
              </a:ext>
            </a:extLst>
          </p:cNvPr>
          <p:cNvCxnSpPr/>
          <p:nvPr/>
        </p:nvCxnSpPr>
        <p:spPr>
          <a:xfrm>
            <a:off x="983064" y="4786935"/>
            <a:ext cx="0" cy="1520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C6F3B8A-220E-4C1E-9854-101C5D416A59}"/>
              </a:ext>
            </a:extLst>
          </p:cNvPr>
          <p:cNvCxnSpPr/>
          <p:nvPr/>
        </p:nvCxnSpPr>
        <p:spPr>
          <a:xfrm>
            <a:off x="2444901" y="5791567"/>
            <a:ext cx="0" cy="1520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3EDB990D-35B5-4491-8D3B-944E004844A5}"/>
              </a:ext>
            </a:extLst>
          </p:cNvPr>
          <p:cNvPicPr>
            <a:picLocks noChangeAspect="1"/>
          </p:cNvPicPr>
          <p:nvPr/>
        </p:nvPicPr>
        <p:blipFill>
          <a:blip r:embed="rId3"/>
          <a:stretch>
            <a:fillRect/>
          </a:stretch>
        </p:blipFill>
        <p:spPr>
          <a:xfrm>
            <a:off x="1055368" y="5027755"/>
            <a:ext cx="3207544" cy="228600"/>
          </a:xfrm>
          <a:prstGeom prst="rect">
            <a:avLst/>
          </a:prstGeom>
        </p:spPr>
      </p:pic>
      <p:grpSp>
        <p:nvGrpSpPr>
          <p:cNvPr id="49" name="Group 48">
            <a:extLst>
              <a:ext uri="{FF2B5EF4-FFF2-40B4-BE49-F238E27FC236}">
                <a16:creationId xmlns:a16="http://schemas.microsoft.com/office/drawing/2014/main" id="{5B0A939E-6266-4904-8E66-E7F3EBF2E142}"/>
              </a:ext>
            </a:extLst>
          </p:cNvPr>
          <p:cNvGrpSpPr/>
          <p:nvPr/>
        </p:nvGrpSpPr>
        <p:grpSpPr>
          <a:xfrm>
            <a:off x="1048636" y="5259148"/>
            <a:ext cx="225143" cy="407390"/>
            <a:chOff x="3261155" y="5919610"/>
            <a:chExt cx="300190" cy="543186"/>
          </a:xfrm>
        </p:grpSpPr>
        <p:pic>
          <p:nvPicPr>
            <p:cNvPr id="2050" name="Picture 2" descr="Related image">
              <a:extLst>
                <a:ext uri="{FF2B5EF4-FFF2-40B4-BE49-F238E27FC236}">
                  <a16:creationId xmlns:a16="http://schemas.microsoft.com/office/drawing/2014/main" id="{994BB2F9-4A24-4639-B2A9-421413840E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61155" y="6162606"/>
              <a:ext cx="300190" cy="300190"/>
            </a:xfrm>
            <a:prstGeom prst="rect">
              <a:avLst/>
            </a:prstGeom>
            <a:noFill/>
            <a:extLst>
              <a:ext uri="{909E8E84-426E-40DD-AFC4-6F175D3DCCD1}">
                <a14:hiddenFill xmlns:a14="http://schemas.microsoft.com/office/drawing/2010/main">
                  <a:solidFill>
                    <a:srgbClr val="FFFFFF"/>
                  </a:solidFill>
                </a14:hiddenFill>
              </a:ext>
            </a:extLst>
          </p:spPr>
        </p:pic>
        <p:sp>
          <p:nvSpPr>
            <p:cNvPr id="48" name="Isosceles Triangle 47">
              <a:extLst>
                <a:ext uri="{FF2B5EF4-FFF2-40B4-BE49-F238E27FC236}">
                  <a16:creationId xmlns:a16="http://schemas.microsoft.com/office/drawing/2014/main" id="{B8406D15-1ED4-4DE1-8E80-74C819887804}"/>
                </a:ext>
              </a:extLst>
            </p:cNvPr>
            <p:cNvSpPr/>
            <p:nvPr/>
          </p:nvSpPr>
          <p:spPr>
            <a:xfrm>
              <a:off x="3320716" y="5919610"/>
              <a:ext cx="160419" cy="2956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Oval 22">
            <a:extLst>
              <a:ext uri="{FF2B5EF4-FFF2-40B4-BE49-F238E27FC236}">
                <a16:creationId xmlns:a16="http://schemas.microsoft.com/office/drawing/2014/main" id="{4B41E062-AF50-4306-B77D-0D57BC029C19}"/>
              </a:ext>
            </a:extLst>
          </p:cNvPr>
          <p:cNvSpPr/>
          <p:nvPr/>
        </p:nvSpPr>
        <p:spPr>
          <a:xfrm>
            <a:off x="1973963" y="3171379"/>
            <a:ext cx="1394056" cy="1039688"/>
          </a:xfrm>
          <a:prstGeom prst="ellipse">
            <a:avLst/>
          </a:prstGeom>
          <a:solidFill>
            <a:srgbClr val="FFFF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70B9E79-A183-4296-89E0-1276EE5ADE98}"/>
              </a:ext>
            </a:extLst>
          </p:cNvPr>
          <p:cNvSpPr/>
          <p:nvPr/>
        </p:nvSpPr>
        <p:spPr>
          <a:xfrm>
            <a:off x="2144573" y="3274246"/>
            <a:ext cx="1040744" cy="790802"/>
          </a:xfrm>
          <a:prstGeom prst="ellipse">
            <a:avLst/>
          </a:prstGeom>
          <a:solidFill>
            <a:srgbClr val="FFFF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FE8E8C3-DBC5-4F18-831B-88A29B24DBF7}"/>
              </a:ext>
            </a:extLst>
          </p:cNvPr>
          <p:cNvSpPr/>
          <p:nvPr/>
        </p:nvSpPr>
        <p:spPr>
          <a:xfrm>
            <a:off x="2287924" y="3412675"/>
            <a:ext cx="786791" cy="530888"/>
          </a:xfrm>
          <a:prstGeom prst="ellipse">
            <a:avLst/>
          </a:prstGeom>
          <a:solidFill>
            <a:srgbClr val="FFFF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3">
            <a:extLst>
              <a:ext uri="{FF2B5EF4-FFF2-40B4-BE49-F238E27FC236}">
                <a16:creationId xmlns:a16="http://schemas.microsoft.com/office/drawing/2014/main" id="{4AC5CB94-769C-4246-97C6-B396B7B08BF4}"/>
              </a:ext>
            </a:extLst>
          </p:cNvPr>
          <p:cNvSpPr txBox="1">
            <a:spLocks noChangeArrowheads="1"/>
          </p:cNvSpPr>
          <p:nvPr/>
        </p:nvSpPr>
        <p:spPr>
          <a:xfrm>
            <a:off x="82237" y="806369"/>
            <a:ext cx="8643264" cy="36933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lang="en-IN" sz="1800" b="1" u="sng" dirty="0"/>
              <a:t>Regularising Linear Models (Ridge Constraint)</a:t>
            </a:r>
          </a:p>
        </p:txBody>
      </p:sp>
      <p:sp>
        <p:nvSpPr>
          <p:cNvPr id="20" name="TextBox 19">
            <a:extLst>
              <a:ext uri="{FF2B5EF4-FFF2-40B4-BE49-F238E27FC236}">
                <a16:creationId xmlns:a16="http://schemas.microsoft.com/office/drawing/2014/main" id="{480C66F3-6122-40BB-BF56-BD0960166FF8}"/>
              </a:ext>
            </a:extLst>
          </p:cNvPr>
          <p:cNvSpPr txBox="1"/>
          <p:nvPr/>
        </p:nvSpPr>
        <p:spPr>
          <a:xfrm>
            <a:off x="4707072" y="1219200"/>
            <a:ext cx="4284524" cy="5447645"/>
          </a:xfrm>
          <a:prstGeom prst="rect">
            <a:avLst/>
          </a:prstGeom>
          <a:noFill/>
          <a:ln>
            <a:solidFill>
              <a:schemeClr val="tx1">
                <a:alpha val="95000"/>
              </a:schemeClr>
            </a:solidFill>
          </a:ln>
        </p:spPr>
        <p:txBody>
          <a:bodyPr wrap="square" rtlCol="0">
            <a:spAutoFit/>
          </a:bodyPr>
          <a:lstStyle/>
          <a:p>
            <a:pPr marL="228600" indent="-228600">
              <a:buAutoNum type="arabicPeriod"/>
            </a:pPr>
            <a:r>
              <a:rPr lang="en-US" sz="1200" dirty="0"/>
              <a:t>As the lambda value (shown here as alpha) increases, the coefficients have to become smaller and smaller to minimize the penalty term in the cost function i.e. the </a:t>
            </a:r>
          </a:p>
          <a:p>
            <a:pPr marL="228600" indent="-228600">
              <a:buAutoNum type="arabicPeriod"/>
            </a:pPr>
            <a:endParaRPr lang="en-US" sz="1200" dirty="0"/>
          </a:p>
          <a:p>
            <a:pPr marL="228600" indent="-228600">
              <a:buAutoNum type="arabicPeriod"/>
            </a:pPr>
            <a:endParaRPr lang="en-US" sz="1200" dirty="0"/>
          </a:p>
          <a:p>
            <a:pPr marL="228600" indent="-228600">
              <a:buAutoNum type="arabicPeriod"/>
            </a:pPr>
            <a:r>
              <a:rPr lang="en-US" sz="1200" dirty="0"/>
              <a:t>The larger the lambda, smaller the sum of squared coefficients should be and as a result the tighter the constraint region</a:t>
            </a:r>
          </a:p>
          <a:p>
            <a:pPr marL="228600" indent="-228600">
              <a:buAutoNum type="arabicPeriod"/>
            </a:pPr>
            <a:endParaRPr lang="en-US" sz="1200" dirty="0"/>
          </a:p>
          <a:p>
            <a:pPr marL="228600" indent="-228600">
              <a:buAutoNum type="arabicPeriod"/>
            </a:pPr>
            <a:r>
              <a:rPr lang="en-US" sz="1200" dirty="0"/>
              <a:t>The tighter the constraint region, the larger will be the red circle in the contour diagram that will be tangent to the boundary of the yellow region</a:t>
            </a:r>
          </a:p>
          <a:p>
            <a:pPr marL="228600" indent="-228600">
              <a:buAutoNum type="arabicPeriod"/>
            </a:pPr>
            <a:endParaRPr lang="en-US" sz="1200" dirty="0"/>
          </a:p>
          <a:p>
            <a:pPr marL="228600" indent="-228600">
              <a:buAutoNum type="arabicPeriod"/>
            </a:pPr>
            <a:r>
              <a:rPr lang="en-US" sz="1200" dirty="0"/>
              <a:t>Thus, higher the lambda, stronger the shrinkage, the coefficients are </a:t>
            </a:r>
            <a:r>
              <a:rPr lang="en-US" sz="1200" dirty="0" err="1"/>
              <a:t>shrinked</a:t>
            </a:r>
            <a:r>
              <a:rPr lang="en-US" sz="1200" dirty="0"/>
              <a:t> strongly and hence more smooth the surface / model</a:t>
            </a:r>
          </a:p>
          <a:p>
            <a:pPr marL="228600" indent="-228600">
              <a:buAutoNum type="arabicPeriod"/>
            </a:pPr>
            <a:endParaRPr lang="en-US" sz="1200" dirty="0"/>
          </a:p>
          <a:p>
            <a:pPr marL="228600" indent="-228600">
              <a:buAutoNum type="arabicPeriod"/>
            </a:pPr>
            <a:r>
              <a:rPr lang="en-US" sz="1200" dirty="0"/>
              <a:t>More smoother the surface, more likely the model is going to perform equally well in production</a:t>
            </a:r>
          </a:p>
          <a:p>
            <a:pPr marL="228600" indent="-228600">
              <a:buAutoNum type="arabicPeriod"/>
            </a:pPr>
            <a:endParaRPr lang="en-US" sz="1200" dirty="0"/>
          </a:p>
          <a:p>
            <a:pPr marL="228600" indent="-228600">
              <a:buAutoNum type="arabicPeriod"/>
            </a:pPr>
            <a:r>
              <a:rPr lang="en-US" sz="1200" dirty="0"/>
              <a:t>When we move away from a model with sharp peaks and valleys (complex model) to smoother surface (simpler models), we reduce the variance errors but bias errors go up. </a:t>
            </a:r>
          </a:p>
          <a:p>
            <a:pPr marL="228600" indent="-228600">
              <a:buAutoNum type="arabicPeriod"/>
            </a:pPr>
            <a:endParaRPr lang="en-US" sz="1200" dirty="0"/>
          </a:p>
          <a:p>
            <a:pPr marL="228600" indent="-228600">
              <a:buAutoNum type="arabicPeriod"/>
            </a:pPr>
            <a:r>
              <a:rPr lang="en-US" sz="1200" dirty="0"/>
              <a:t>Using </a:t>
            </a:r>
            <a:r>
              <a:rPr lang="en-US" sz="1200" dirty="0" err="1"/>
              <a:t>gridsearch</a:t>
            </a:r>
            <a:r>
              <a:rPr lang="en-US" sz="1200" dirty="0"/>
              <a:t>, we have to find the right value of lambda which results in right fit, neither too complex nor too simple a model</a:t>
            </a:r>
          </a:p>
        </p:txBody>
      </p:sp>
      <p:pic>
        <p:nvPicPr>
          <p:cNvPr id="2" name="Picture 1">
            <a:extLst>
              <a:ext uri="{FF2B5EF4-FFF2-40B4-BE49-F238E27FC236}">
                <a16:creationId xmlns:a16="http://schemas.microsoft.com/office/drawing/2014/main" id="{FA0F67EF-CC55-4629-961E-5D90817862C4}"/>
              </a:ext>
            </a:extLst>
          </p:cNvPr>
          <p:cNvPicPr>
            <a:picLocks noChangeAspect="1"/>
          </p:cNvPicPr>
          <p:nvPr/>
        </p:nvPicPr>
        <p:blipFill>
          <a:blip r:embed="rId5"/>
          <a:stretch>
            <a:fillRect/>
          </a:stretch>
        </p:blipFill>
        <p:spPr>
          <a:xfrm>
            <a:off x="6396199" y="2352068"/>
            <a:ext cx="473287" cy="530082"/>
          </a:xfrm>
          <a:prstGeom prst="rect">
            <a:avLst/>
          </a:prstGeom>
        </p:spPr>
      </p:pic>
    </p:spTree>
    <p:extLst>
      <p:ext uri="{BB962C8B-B14F-4D97-AF65-F5344CB8AC3E}">
        <p14:creationId xmlns:p14="http://schemas.microsoft.com/office/powerpoint/2010/main" val="1607928929"/>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2.77778E-7 2.22222E-6 L 0.3217 0.0037 " pathEditMode="relative" rAng="0" ptsTypes="AA">
                                      <p:cBhvr>
                                        <p:cTn id="8" dur="5000" fill="hold"/>
                                        <p:tgtEl>
                                          <p:spTgt spid="49"/>
                                        </p:tgtEl>
                                        <p:attrNameLst>
                                          <p:attrName>ppt_x</p:attrName>
                                          <p:attrName>ppt_y</p:attrName>
                                        </p:attrNameLst>
                                      </p:cBhvr>
                                      <p:rCtr x="16076" y="185"/>
                                    </p:animMotion>
                                  </p:childTnLst>
                                </p:cTn>
                              </p:par>
                              <p:par>
                                <p:cTn id="9" presetID="1" presetClass="exit" presetSubtype="0" fill="hold" grpId="1" nodeType="withEffect">
                                  <p:stCondLst>
                                    <p:cond delay="1000"/>
                                  </p:stCondLst>
                                  <p:childTnLst>
                                    <p:set>
                                      <p:cBhvr>
                                        <p:cTn id="10" dur="1" fill="hold">
                                          <p:stCondLst>
                                            <p:cond delay="0"/>
                                          </p:stCondLst>
                                        </p:cTn>
                                        <p:tgtEl>
                                          <p:spTgt spid="31"/>
                                        </p:tgtEl>
                                        <p:attrNameLst>
                                          <p:attrName>style.visibility</p:attrName>
                                        </p:attrNameLst>
                                      </p:cBhvr>
                                      <p:to>
                                        <p:strVal val="hidden"/>
                                      </p:to>
                                    </p:set>
                                  </p:childTnLst>
                                </p:cTn>
                              </p:par>
                              <p:par>
                                <p:cTn id="11" presetID="1" presetClass="entr" presetSubtype="0" fill="hold" grpId="1" nodeType="withEffect">
                                  <p:stCondLst>
                                    <p:cond delay="100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xit" presetSubtype="0" fill="hold" grpId="0" nodeType="withEffect">
                                  <p:stCondLst>
                                    <p:cond delay="2000"/>
                                  </p:stCondLst>
                                  <p:childTnLst>
                                    <p:set>
                                      <p:cBhvr>
                                        <p:cTn id="14" dur="1" fill="hold">
                                          <p:stCondLst>
                                            <p:cond delay="0"/>
                                          </p:stCondLst>
                                        </p:cTn>
                                        <p:tgtEl>
                                          <p:spTgt spid="23"/>
                                        </p:tgtEl>
                                        <p:attrNameLst>
                                          <p:attrName>style.visibility</p:attrName>
                                        </p:attrNameLst>
                                      </p:cBhvr>
                                      <p:to>
                                        <p:strVal val="hidden"/>
                                      </p:to>
                                    </p:set>
                                  </p:childTnLst>
                                </p:cTn>
                              </p:par>
                              <p:par>
                                <p:cTn id="15" presetID="1" presetClass="entr" presetSubtype="0" fill="hold" grpId="0" nodeType="withEffect">
                                  <p:stCondLst>
                                    <p:cond delay="200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xit" presetSubtype="0" fill="hold" grpId="1" nodeType="withEffect">
                                  <p:stCondLst>
                                    <p:cond delay="2900"/>
                                  </p:stCondLst>
                                  <p:childTnLst>
                                    <p:set>
                                      <p:cBhvr>
                                        <p:cTn id="18" dur="1" fill="hold">
                                          <p:stCondLst>
                                            <p:cond delay="0"/>
                                          </p:stCondLst>
                                        </p:cTn>
                                        <p:tgtEl>
                                          <p:spTgt spid="32"/>
                                        </p:tgtEl>
                                        <p:attrNameLst>
                                          <p:attrName>style.visibility</p:attrName>
                                        </p:attrNameLst>
                                      </p:cBhvr>
                                      <p:to>
                                        <p:strVal val="hidden"/>
                                      </p:to>
                                    </p:set>
                                  </p:childTnLst>
                                </p:cTn>
                              </p:par>
                              <p:par>
                                <p:cTn id="19" presetID="1" presetClass="entr" presetSubtype="0" fill="hold" grpId="0" nodeType="withEffect">
                                  <p:stCondLst>
                                    <p:cond delay="290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23" grpId="0" animBg="1"/>
      <p:bldP spid="23" grpId="1" animBg="1"/>
      <p:bldP spid="32" grpId="0" animBg="1"/>
      <p:bldP spid="32" grpId="1" animBg="1"/>
      <p:bldP spid="3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241535A7-7D8D-45E0-94BC-A2DF058200A9}"/>
              </a:ext>
            </a:extLst>
          </p:cNvPr>
          <p:cNvPicPr>
            <a:picLocks noChangeAspect="1"/>
          </p:cNvPicPr>
          <p:nvPr/>
        </p:nvPicPr>
        <p:blipFill>
          <a:blip r:embed="rId2"/>
          <a:stretch>
            <a:fillRect/>
          </a:stretch>
        </p:blipFill>
        <p:spPr>
          <a:xfrm rot="20512798">
            <a:off x="2405154" y="1996351"/>
            <a:ext cx="2642227" cy="1214179"/>
          </a:xfrm>
          <a:prstGeom prst="rect">
            <a:avLst/>
          </a:prstGeom>
        </p:spPr>
      </p:pic>
      <p:grpSp>
        <p:nvGrpSpPr>
          <p:cNvPr id="59" name="Group 58">
            <a:extLst>
              <a:ext uri="{FF2B5EF4-FFF2-40B4-BE49-F238E27FC236}">
                <a16:creationId xmlns:a16="http://schemas.microsoft.com/office/drawing/2014/main" id="{DF05F744-580F-448D-A375-B1C1FA9DB90F}"/>
              </a:ext>
            </a:extLst>
          </p:cNvPr>
          <p:cNvGrpSpPr/>
          <p:nvPr/>
        </p:nvGrpSpPr>
        <p:grpSpPr>
          <a:xfrm>
            <a:off x="1295400" y="2291055"/>
            <a:ext cx="4177614" cy="1697522"/>
            <a:chOff x="1090863" y="2807369"/>
            <a:chExt cx="2951748" cy="927933"/>
          </a:xfrm>
        </p:grpSpPr>
        <p:cxnSp>
          <p:nvCxnSpPr>
            <p:cNvPr id="60" name="Straight Connector 59">
              <a:extLst>
                <a:ext uri="{FF2B5EF4-FFF2-40B4-BE49-F238E27FC236}">
                  <a16:creationId xmlns:a16="http://schemas.microsoft.com/office/drawing/2014/main" id="{9FB44B07-8B47-4FD7-965B-FACED05BE6BC}"/>
                </a:ext>
              </a:extLst>
            </p:cNvPr>
            <p:cNvCxnSpPr>
              <a:cxnSpLocks/>
            </p:cNvCxnSpPr>
            <p:nvPr/>
          </p:nvCxnSpPr>
          <p:spPr>
            <a:xfrm flipH="1">
              <a:off x="1959142" y="2807369"/>
              <a:ext cx="2083469" cy="78478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E7E48F7E-4C43-482E-9C5C-44EF9EF15968}"/>
                </a:ext>
              </a:extLst>
            </p:cNvPr>
            <p:cNvCxnSpPr>
              <a:cxnSpLocks/>
            </p:cNvCxnSpPr>
            <p:nvPr/>
          </p:nvCxnSpPr>
          <p:spPr>
            <a:xfrm flipH="1" flipV="1">
              <a:off x="1090863" y="2809498"/>
              <a:ext cx="2563729" cy="925804"/>
            </a:xfrm>
            <a:prstGeom prst="line">
              <a:avLst/>
            </a:prstGeom>
          </p:spPr>
          <p:style>
            <a:lnRef idx="1">
              <a:schemeClr val="dk1"/>
            </a:lnRef>
            <a:fillRef idx="0">
              <a:schemeClr val="dk1"/>
            </a:fillRef>
            <a:effectRef idx="0">
              <a:schemeClr val="dk1"/>
            </a:effectRef>
            <a:fontRef idx="minor">
              <a:schemeClr val="tx1"/>
            </a:fontRef>
          </p:style>
        </p:cxnSp>
      </p:grpSp>
      <p:cxnSp>
        <p:nvCxnSpPr>
          <p:cNvPr id="44" name="Straight Arrow Connector 43">
            <a:extLst>
              <a:ext uri="{FF2B5EF4-FFF2-40B4-BE49-F238E27FC236}">
                <a16:creationId xmlns:a16="http://schemas.microsoft.com/office/drawing/2014/main" id="{2DCC6428-3B1A-4433-891B-D10C90D60E32}"/>
              </a:ext>
            </a:extLst>
          </p:cNvPr>
          <p:cNvCxnSpPr>
            <a:cxnSpLocks/>
          </p:cNvCxnSpPr>
          <p:nvPr/>
        </p:nvCxnSpPr>
        <p:spPr>
          <a:xfrm flipH="1" flipV="1">
            <a:off x="747232" y="1740249"/>
            <a:ext cx="1954256" cy="115637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5625FB8-91D9-40BC-8520-4A3B02AAD955}"/>
              </a:ext>
            </a:extLst>
          </p:cNvPr>
          <p:cNvCxnSpPr>
            <a:cxnSpLocks/>
            <a:endCxn id="37" idx="2"/>
          </p:cNvCxnSpPr>
          <p:nvPr/>
        </p:nvCxnSpPr>
        <p:spPr>
          <a:xfrm flipV="1">
            <a:off x="3441665" y="2172957"/>
            <a:ext cx="2206488" cy="39237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7B5DEE4-23C1-43F6-AB49-F1DDE268C650}"/>
              </a:ext>
            </a:extLst>
          </p:cNvPr>
          <p:cNvSpPr txBox="1"/>
          <p:nvPr/>
        </p:nvSpPr>
        <p:spPr>
          <a:xfrm>
            <a:off x="4840688" y="1434293"/>
            <a:ext cx="1614929" cy="738664"/>
          </a:xfrm>
          <a:prstGeom prst="rect">
            <a:avLst/>
          </a:prstGeom>
          <a:noFill/>
          <a:ln w="15875">
            <a:solidFill>
              <a:schemeClr val="tx1"/>
            </a:solidFill>
          </a:ln>
        </p:spPr>
        <p:txBody>
          <a:bodyPr wrap="square" rtlCol="0">
            <a:spAutoFit/>
          </a:bodyPr>
          <a:lstStyle/>
          <a:p>
            <a:r>
              <a:rPr lang="en-US" sz="1400" dirty="0"/>
              <a:t>Lowest SSE error ring. violates the constraint</a:t>
            </a:r>
          </a:p>
        </p:txBody>
      </p:sp>
      <p:cxnSp>
        <p:nvCxnSpPr>
          <p:cNvPr id="39" name="Straight Arrow Connector 38">
            <a:extLst>
              <a:ext uri="{FF2B5EF4-FFF2-40B4-BE49-F238E27FC236}">
                <a16:creationId xmlns:a16="http://schemas.microsoft.com/office/drawing/2014/main" id="{A335A8DB-8638-4E54-A07F-0B8B7B441857}"/>
              </a:ext>
            </a:extLst>
          </p:cNvPr>
          <p:cNvCxnSpPr/>
          <p:nvPr/>
        </p:nvCxnSpPr>
        <p:spPr>
          <a:xfrm flipH="1">
            <a:off x="1812678" y="3561334"/>
            <a:ext cx="1546758" cy="29828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3F0CA11-E9E4-4A93-A23F-844CF7658A4A}"/>
              </a:ext>
            </a:extLst>
          </p:cNvPr>
          <p:cNvSpPr txBox="1"/>
          <p:nvPr/>
        </p:nvSpPr>
        <p:spPr>
          <a:xfrm>
            <a:off x="926655" y="3776017"/>
            <a:ext cx="1916396" cy="738664"/>
          </a:xfrm>
          <a:prstGeom prst="rect">
            <a:avLst/>
          </a:prstGeom>
          <a:noFill/>
          <a:ln w="15875">
            <a:solidFill>
              <a:schemeClr val="tx1"/>
            </a:solidFill>
          </a:ln>
        </p:spPr>
        <p:txBody>
          <a:bodyPr wrap="square" rtlCol="0">
            <a:spAutoFit/>
          </a:bodyPr>
          <a:lstStyle/>
          <a:p>
            <a:r>
              <a:rPr lang="en-US" sz="1400" dirty="0"/>
              <a:t>Allowed combination of m1, m2 by Lasso Constraints</a:t>
            </a:r>
          </a:p>
        </p:txBody>
      </p:sp>
      <p:cxnSp>
        <p:nvCxnSpPr>
          <p:cNvPr id="42" name="Straight Arrow Connector 41">
            <a:extLst>
              <a:ext uri="{FF2B5EF4-FFF2-40B4-BE49-F238E27FC236}">
                <a16:creationId xmlns:a16="http://schemas.microsoft.com/office/drawing/2014/main" id="{3C917D39-AFCB-4684-BE53-1F6C424F4DEB}"/>
              </a:ext>
            </a:extLst>
          </p:cNvPr>
          <p:cNvCxnSpPr>
            <a:cxnSpLocks/>
          </p:cNvCxnSpPr>
          <p:nvPr/>
        </p:nvCxnSpPr>
        <p:spPr>
          <a:xfrm>
            <a:off x="3441665" y="3091429"/>
            <a:ext cx="1868033" cy="68458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678B10D-6051-4516-9C36-5063EA04DB5B}"/>
              </a:ext>
            </a:extLst>
          </p:cNvPr>
          <p:cNvSpPr txBox="1"/>
          <p:nvPr/>
        </p:nvSpPr>
        <p:spPr>
          <a:xfrm>
            <a:off x="5265639" y="3330387"/>
            <a:ext cx="1323046" cy="2246769"/>
          </a:xfrm>
          <a:prstGeom prst="rect">
            <a:avLst/>
          </a:prstGeom>
          <a:noFill/>
          <a:ln w="15875">
            <a:solidFill>
              <a:schemeClr val="tx1"/>
            </a:solidFill>
          </a:ln>
        </p:spPr>
        <p:txBody>
          <a:bodyPr wrap="square" rtlCol="0">
            <a:spAutoFit/>
          </a:bodyPr>
          <a:lstStyle/>
          <a:p>
            <a:r>
              <a:rPr lang="en-US" sz="1400" dirty="0"/>
              <a:t>Sub-optimal combination of m1, m2. Meets constraint but is not the minimal possible SSE within constraint</a:t>
            </a:r>
          </a:p>
        </p:txBody>
      </p:sp>
      <p:sp>
        <p:nvSpPr>
          <p:cNvPr id="48" name="TextBox 47">
            <a:extLst>
              <a:ext uri="{FF2B5EF4-FFF2-40B4-BE49-F238E27FC236}">
                <a16:creationId xmlns:a16="http://schemas.microsoft.com/office/drawing/2014/main" id="{0F2D179C-6E2C-4012-8603-FAF6E0B69424}"/>
              </a:ext>
            </a:extLst>
          </p:cNvPr>
          <p:cNvSpPr txBox="1"/>
          <p:nvPr/>
        </p:nvSpPr>
        <p:spPr>
          <a:xfrm>
            <a:off x="622248" y="1323615"/>
            <a:ext cx="2737186" cy="523220"/>
          </a:xfrm>
          <a:prstGeom prst="rect">
            <a:avLst/>
          </a:prstGeom>
          <a:noFill/>
          <a:ln w="15875">
            <a:solidFill>
              <a:schemeClr val="tx1"/>
            </a:solidFill>
          </a:ln>
        </p:spPr>
        <p:txBody>
          <a:bodyPr wrap="square" rtlCol="0">
            <a:spAutoFit/>
          </a:bodyPr>
          <a:lstStyle/>
          <a:p>
            <a:r>
              <a:rPr lang="en-US" sz="1400" dirty="0"/>
              <a:t>Most optimal combination of m1, m2 given the constraints</a:t>
            </a:r>
          </a:p>
        </p:txBody>
      </p:sp>
      <p:sp>
        <p:nvSpPr>
          <p:cNvPr id="51" name="TextBox 50">
            <a:extLst>
              <a:ext uri="{FF2B5EF4-FFF2-40B4-BE49-F238E27FC236}">
                <a16:creationId xmlns:a16="http://schemas.microsoft.com/office/drawing/2014/main" id="{0B1AF03E-8DAA-4B07-B465-C2E59CF084B7}"/>
              </a:ext>
            </a:extLst>
          </p:cNvPr>
          <p:cNvSpPr txBox="1"/>
          <p:nvPr/>
        </p:nvSpPr>
        <p:spPr>
          <a:xfrm rot="1637533">
            <a:off x="4529101" y="4067379"/>
            <a:ext cx="484203" cy="307777"/>
          </a:xfrm>
          <a:prstGeom prst="rect">
            <a:avLst/>
          </a:prstGeom>
          <a:noFill/>
          <a:ln w="15875">
            <a:solidFill>
              <a:schemeClr val="tx1"/>
            </a:solidFill>
          </a:ln>
        </p:spPr>
        <p:txBody>
          <a:bodyPr wrap="square" rtlCol="0">
            <a:spAutoFit/>
          </a:bodyPr>
          <a:lstStyle/>
          <a:p>
            <a:r>
              <a:rPr lang="en-US" sz="1400" dirty="0"/>
              <a:t>m1</a:t>
            </a:r>
          </a:p>
        </p:txBody>
      </p:sp>
      <p:sp>
        <p:nvSpPr>
          <p:cNvPr id="67" name="TextBox 66">
            <a:extLst>
              <a:ext uri="{FF2B5EF4-FFF2-40B4-BE49-F238E27FC236}">
                <a16:creationId xmlns:a16="http://schemas.microsoft.com/office/drawing/2014/main" id="{FA7D5992-BD7F-4039-A89F-A16AA9432166}"/>
              </a:ext>
            </a:extLst>
          </p:cNvPr>
          <p:cNvSpPr txBox="1"/>
          <p:nvPr/>
        </p:nvSpPr>
        <p:spPr>
          <a:xfrm rot="20319282">
            <a:off x="5290090" y="2590306"/>
            <a:ext cx="555170" cy="307777"/>
          </a:xfrm>
          <a:prstGeom prst="rect">
            <a:avLst/>
          </a:prstGeom>
          <a:noFill/>
          <a:ln w="15875">
            <a:solidFill>
              <a:schemeClr val="tx1"/>
            </a:solidFill>
          </a:ln>
        </p:spPr>
        <p:txBody>
          <a:bodyPr wrap="square" rtlCol="0">
            <a:spAutoFit/>
          </a:bodyPr>
          <a:lstStyle/>
          <a:p>
            <a:r>
              <a:rPr lang="en-US" sz="1400" dirty="0"/>
              <a:t>m2</a:t>
            </a:r>
          </a:p>
        </p:txBody>
      </p:sp>
      <p:sp>
        <p:nvSpPr>
          <p:cNvPr id="38" name="TextBox 37">
            <a:extLst>
              <a:ext uri="{FF2B5EF4-FFF2-40B4-BE49-F238E27FC236}">
                <a16:creationId xmlns:a16="http://schemas.microsoft.com/office/drawing/2014/main" id="{29A63517-F2C3-40C7-8021-765A08C44C47}"/>
              </a:ext>
            </a:extLst>
          </p:cNvPr>
          <p:cNvSpPr txBox="1"/>
          <p:nvPr/>
        </p:nvSpPr>
        <p:spPr>
          <a:xfrm>
            <a:off x="6725197" y="1219200"/>
            <a:ext cx="2254674" cy="4339650"/>
          </a:xfrm>
          <a:prstGeom prst="rect">
            <a:avLst/>
          </a:prstGeom>
          <a:noFill/>
          <a:ln>
            <a:solidFill>
              <a:schemeClr val="tx1">
                <a:alpha val="95000"/>
              </a:schemeClr>
            </a:solidFill>
          </a:ln>
        </p:spPr>
        <p:txBody>
          <a:bodyPr wrap="square" rtlCol="0">
            <a:spAutoFit/>
          </a:bodyPr>
          <a:lstStyle/>
          <a:p>
            <a:pPr marL="342900" indent="-342900">
              <a:buFont typeface="+mj-lt"/>
              <a:buAutoNum type="arabicPeriod"/>
            </a:pPr>
            <a:r>
              <a:rPr lang="en-US" sz="1200" dirty="0"/>
              <a:t>Yellow rectangle is the Lasso constraint region representing the Lasso penalty (sum </a:t>
            </a:r>
            <a:r>
              <a:rPr lang="en-US" sz="1200" dirty="0" err="1"/>
              <a:t>coeff</a:t>
            </a:r>
            <a:r>
              <a:rPr lang="en-US" sz="1200" dirty="0"/>
              <a:t>)</a:t>
            </a:r>
          </a:p>
          <a:p>
            <a:pPr marL="342900" indent="-342900">
              <a:buFont typeface="+mj-lt"/>
              <a:buAutoNum type="arabicPeriod"/>
            </a:pPr>
            <a:endParaRPr lang="en-US" sz="1200" dirty="0"/>
          </a:p>
          <a:p>
            <a:pPr marL="342900" indent="-342900">
              <a:buFont typeface="+mj-lt"/>
              <a:buAutoNum type="arabicPeriod"/>
            </a:pPr>
            <a:r>
              <a:rPr lang="en-US" sz="1200" dirty="0"/>
              <a:t>Any combination of m1 </a:t>
            </a:r>
            <a:r>
              <a:rPr lang="en-US" sz="1200" dirty="0" err="1"/>
              <a:t>nd</a:t>
            </a:r>
            <a:r>
              <a:rPr lang="en-US" sz="1200" dirty="0"/>
              <a:t> m2 that fall within yellow is a possible solution</a:t>
            </a:r>
          </a:p>
          <a:p>
            <a:pPr marL="342900" indent="-342900">
              <a:buFont typeface="+mj-lt"/>
              <a:buAutoNum type="arabicPeriod"/>
            </a:pPr>
            <a:endParaRPr lang="en-US" sz="1200" dirty="0"/>
          </a:p>
          <a:p>
            <a:pPr marL="342900" indent="-342900">
              <a:buFont typeface="+mj-lt"/>
              <a:buAutoNum type="arabicPeriod"/>
            </a:pPr>
            <a:r>
              <a:rPr lang="en-US" sz="1200" dirty="0"/>
              <a:t>The most optimal of all solutions is the one which satisfies the constraint and also minimizes the SSE (smallest possible red circle)</a:t>
            </a:r>
          </a:p>
          <a:p>
            <a:pPr marL="342900" indent="-342900">
              <a:buFont typeface="+mj-lt"/>
              <a:buAutoNum type="arabicPeriod"/>
            </a:pPr>
            <a:endParaRPr lang="en-US" sz="1200" dirty="0"/>
          </a:p>
          <a:p>
            <a:pPr marL="342900" indent="-342900">
              <a:buFont typeface="+mj-lt"/>
              <a:buAutoNum type="arabicPeriod"/>
            </a:pPr>
            <a:r>
              <a:rPr lang="en-US" sz="1200" dirty="0"/>
              <a:t>Thus the optimal solution of m1 and m2 is the one where the yellow rectangle touches a red circle. </a:t>
            </a:r>
          </a:p>
        </p:txBody>
      </p:sp>
      <p:sp>
        <p:nvSpPr>
          <p:cNvPr id="47" name="Rectangle 3">
            <a:extLst>
              <a:ext uri="{FF2B5EF4-FFF2-40B4-BE49-F238E27FC236}">
                <a16:creationId xmlns:a16="http://schemas.microsoft.com/office/drawing/2014/main" id="{71F34F9B-89E6-4312-90A5-B2575A76853A}"/>
              </a:ext>
            </a:extLst>
          </p:cNvPr>
          <p:cNvSpPr txBox="1">
            <a:spLocks noChangeArrowheads="1"/>
          </p:cNvSpPr>
          <p:nvPr/>
        </p:nvSpPr>
        <p:spPr>
          <a:xfrm>
            <a:off x="348336" y="990600"/>
            <a:ext cx="8643264" cy="36933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lang="en-IN" sz="1800" b="1" u="sng" dirty="0"/>
              <a:t>Regularising Linear Models (Lasso Constraint)</a:t>
            </a:r>
          </a:p>
        </p:txBody>
      </p:sp>
      <p:sp>
        <p:nvSpPr>
          <p:cNvPr id="21" name="TextBox 20">
            <a:extLst>
              <a:ext uri="{FF2B5EF4-FFF2-40B4-BE49-F238E27FC236}">
                <a16:creationId xmlns:a16="http://schemas.microsoft.com/office/drawing/2014/main" id="{91A04A21-FB44-4B64-A2F9-0866E2E2119B}"/>
              </a:ext>
            </a:extLst>
          </p:cNvPr>
          <p:cNvSpPr txBox="1"/>
          <p:nvPr/>
        </p:nvSpPr>
        <p:spPr>
          <a:xfrm>
            <a:off x="348336" y="5638800"/>
            <a:ext cx="8490864" cy="954107"/>
          </a:xfrm>
          <a:prstGeom prst="rect">
            <a:avLst/>
          </a:prstGeom>
          <a:noFill/>
        </p:spPr>
        <p:txBody>
          <a:bodyPr wrap="square" rtlCol="0">
            <a:spAutoFit/>
          </a:bodyPr>
          <a:lstStyle/>
          <a:p>
            <a:r>
              <a:rPr lang="en-US" sz="1400" u="sng" dirty="0"/>
              <a:t>The beauty of Lasso is, the red circle may touch the constraint region on the attribute axis! In the picture above the circle is touching the yellow rectangle on the m1 axis. But at that point m2 coefficient is 0! Which means, that dimension has been dropped from analysis. Thus Lasso does dimensionality reduction which Ridge does not</a:t>
            </a:r>
            <a:endParaRPr lang="en-US" sz="1400" dirty="0"/>
          </a:p>
        </p:txBody>
      </p:sp>
      <p:grpSp>
        <p:nvGrpSpPr>
          <p:cNvPr id="14" name="Group 13">
            <a:extLst>
              <a:ext uri="{FF2B5EF4-FFF2-40B4-BE49-F238E27FC236}">
                <a16:creationId xmlns:a16="http://schemas.microsoft.com/office/drawing/2014/main" id="{040A010A-E586-4C8D-9D99-6CEC26FB7680}"/>
              </a:ext>
            </a:extLst>
          </p:cNvPr>
          <p:cNvGrpSpPr/>
          <p:nvPr/>
        </p:nvGrpSpPr>
        <p:grpSpPr>
          <a:xfrm>
            <a:off x="2836635" y="2867610"/>
            <a:ext cx="1177336" cy="1018590"/>
            <a:chOff x="2836635" y="2838012"/>
            <a:chExt cx="1177336" cy="1018590"/>
          </a:xfrm>
          <a:solidFill>
            <a:srgbClr val="FFFF00">
              <a:alpha val="81000"/>
            </a:srgbClr>
          </a:solidFill>
        </p:grpSpPr>
        <p:sp>
          <p:nvSpPr>
            <p:cNvPr id="12" name="Isosceles Triangle 11">
              <a:extLst>
                <a:ext uri="{FF2B5EF4-FFF2-40B4-BE49-F238E27FC236}">
                  <a16:creationId xmlns:a16="http://schemas.microsoft.com/office/drawing/2014/main" id="{AE159AB1-F3C5-47C6-939F-50999AF6BE3A}"/>
                </a:ext>
              </a:extLst>
            </p:cNvPr>
            <p:cNvSpPr/>
            <p:nvPr/>
          </p:nvSpPr>
          <p:spPr>
            <a:xfrm rot="17144473">
              <a:off x="3237572" y="2608619"/>
              <a:ext cx="547006" cy="1005792"/>
            </a:xfrm>
            <a:prstGeom prst="triangle">
              <a:avLst>
                <a:gd name="adj" fmla="val 30300"/>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Isosceles Triangle 31">
              <a:extLst>
                <a:ext uri="{FF2B5EF4-FFF2-40B4-BE49-F238E27FC236}">
                  <a16:creationId xmlns:a16="http://schemas.microsoft.com/office/drawing/2014/main" id="{F2ADC94E-2F91-4702-B6C1-F3A032408E76}"/>
                </a:ext>
              </a:extLst>
            </p:cNvPr>
            <p:cNvSpPr/>
            <p:nvPr/>
          </p:nvSpPr>
          <p:spPr>
            <a:xfrm rot="12308731" flipH="1">
              <a:off x="2836635" y="3273047"/>
              <a:ext cx="981607" cy="583555"/>
            </a:xfrm>
            <a:prstGeom prst="triangle">
              <a:avLst>
                <a:gd name="adj" fmla="val 0"/>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8814824"/>
      </p:ext>
    </p:extLst>
  </p:cSld>
  <p:clrMapOvr>
    <a:masterClrMapping/>
  </p:clrMapOvr>
  <p:transition spd="med">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normal curve for powerpoint">
            <a:extLst>
              <a:ext uri="{FF2B5EF4-FFF2-40B4-BE49-F238E27FC236}">
                <a16:creationId xmlns:a16="http://schemas.microsoft.com/office/drawing/2014/main" id="{CA345525-E583-49A7-9230-921015F8ED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457200" y="3505200"/>
            <a:ext cx="5029200" cy="1009816"/>
          </a:xfrm>
          <a:prstGeom prst="rect">
            <a:avLst/>
          </a:prstGeom>
          <a:noFill/>
          <a:extLst>
            <a:ext uri="{909E8E84-426E-40DD-AFC4-6F175D3DCCD1}">
              <a14:hiddenFill xmlns:a14="http://schemas.microsoft.com/office/drawing/2010/main">
                <a:solidFill>
                  <a:srgbClr val="FFFFFF"/>
                </a:solidFill>
              </a14:hiddenFill>
            </a:ext>
          </a:extLst>
        </p:spPr>
      </p:pic>
      <p:sp>
        <p:nvSpPr>
          <p:cNvPr id="340994" name="Title 2"/>
          <p:cNvSpPr>
            <a:spLocks noGrp="1"/>
          </p:cNvSpPr>
          <p:nvPr>
            <p:ph type="title" idx="4294967295"/>
          </p:nvPr>
        </p:nvSpPr>
        <p:spPr>
          <a:xfrm>
            <a:off x="188682" y="957930"/>
            <a:ext cx="8421918" cy="413670"/>
          </a:xfrm>
          <a:prstGeom prst="rect">
            <a:avLst/>
          </a:prstGeom>
        </p:spPr>
        <p:txBody>
          <a:bodyPr/>
          <a:lstStyle/>
          <a:p>
            <a:pPr marL="0" lvl="1" indent="0">
              <a:spcBef>
                <a:spcPct val="0"/>
              </a:spcBef>
              <a:buNone/>
            </a:pPr>
            <a:r>
              <a:rPr lang="en-US" altLang="en-US" u="sng">
                <a:latin typeface="Arial" charset="0"/>
              </a:rPr>
              <a:t>	Modelling </a:t>
            </a:r>
            <a:r>
              <a:rPr lang="en-US" altLang="en-US" u="sng" dirty="0">
                <a:latin typeface="Arial" charset="0"/>
              </a:rPr>
              <a:t>Errors – Variance error</a:t>
            </a:r>
            <a:endParaRPr lang="en-US" sz="1800" dirty="0"/>
          </a:p>
        </p:txBody>
      </p:sp>
      <p:pic>
        <p:nvPicPr>
          <p:cNvPr id="13" name="Picture 12">
            <a:extLst>
              <a:ext uri="{FF2B5EF4-FFF2-40B4-BE49-F238E27FC236}">
                <a16:creationId xmlns:a16="http://schemas.microsoft.com/office/drawing/2014/main" id="{36071BD2-BD52-446A-BCF6-0D06F5680B1F}"/>
              </a:ext>
            </a:extLst>
          </p:cNvPr>
          <p:cNvPicPr>
            <a:picLocks noChangeAspect="1"/>
          </p:cNvPicPr>
          <p:nvPr/>
        </p:nvPicPr>
        <p:blipFill>
          <a:blip r:embed="rId6"/>
          <a:stretch>
            <a:fillRect/>
          </a:stretch>
        </p:blipFill>
        <p:spPr>
          <a:xfrm rot="1428724">
            <a:off x="4988617" y="3946493"/>
            <a:ext cx="694595" cy="378070"/>
          </a:xfrm>
          <a:prstGeom prst="rect">
            <a:avLst/>
          </a:prstGeom>
        </p:spPr>
      </p:pic>
      <p:sp>
        <p:nvSpPr>
          <p:cNvPr id="19" name="TextBox 18">
            <a:extLst>
              <a:ext uri="{FF2B5EF4-FFF2-40B4-BE49-F238E27FC236}">
                <a16:creationId xmlns:a16="http://schemas.microsoft.com/office/drawing/2014/main" id="{DB0DC5C9-1E91-4A93-A51F-54A1AE3DEEA7}"/>
              </a:ext>
            </a:extLst>
          </p:cNvPr>
          <p:cNvSpPr txBox="1"/>
          <p:nvPr/>
        </p:nvSpPr>
        <p:spPr>
          <a:xfrm>
            <a:off x="1487719" y="3503089"/>
            <a:ext cx="2362200" cy="366034"/>
          </a:xfrm>
          <a:prstGeom prst="rect">
            <a:avLst/>
          </a:prstGeom>
          <a:noFill/>
        </p:spPr>
        <p:txBody>
          <a:bodyPr wrap="square" rtlCol="0">
            <a:spAutoFit/>
          </a:bodyPr>
          <a:lstStyle/>
          <a:p>
            <a:r>
              <a:rPr lang="en-US" dirty="0"/>
              <a:t>Universe / Population</a:t>
            </a:r>
          </a:p>
        </p:txBody>
      </p:sp>
      <p:sp>
        <p:nvSpPr>
          <p:cNvPr id="23" name="TextBox 22">
            <a:extLst>
              <a:ext uri="{FF2B5EF4-FFF2-40B4-BE49-F238E27FC236}">
                <a16:creationId xmlns:a16="http://schemas.microsoft.com/office/drawing/2014/main" id="{F743A27E-D8ED-4890-B8F3-33ED5EE065C3}"/>
              </a:ext>
            </a:extLst>
          </p:cNvPr>
          <p:cNvSpPr txBox="1"/>
          <p:nvPr/>
        </p:nvSpPr>
        <p:spPr>
          <a:xfrm>
            <a:off x="5943600" y="5531983"/>
            <a:ext cx="2362200" cy="366034"/>
          </a:xfrm>
          <a:prstGeom prst="rect">
            <a:avLst/>
          </a:prstGeom>
          <a:noFill/>
        </p:spPr>
        <p:txBody>
          <a:bodyPr wrap="square" rtlCol="0">
            <a:spAutoFit/>
          </a:bodyPr>
          <a:lstStyle/>
          <a:p>
            <a:r>
              <a:rPr lang="en-US" dirty="0"/>
              <a:t>Sample / snapshot</a:t>
            </a:r>
          </a:p>
        </p:txBody>
      </p:sp>
      <p:pic>
        <p:nvPicPr>
          <p:cNvPr id="14" name="Picture 13">
            <a:extLst>
              <a:ext uri="{FF2B5EF4-FFF2-40B4-BE49-F238E27FC236}">
                <a16:creationId xmlns:a16="http://schemas.microsoft.com/office/drawing/2014/main" id="{98E266AF-73E5-416A-856C-35F3F59EE594}"/>
              </a:ext>
            </a:extLst>
          </p:cNvPr>
          <p:cNvPicPr>
            <a:picLocks noChangeAspect="1"/>
          </p:cNvPicPr>
          <p:nvPr/>
        </p:nvPicPr>
        <p:blipFill>
          <a:blip r:embed="rId7"/>
          <a:stretch>
            <a:fillRect/>
          </a:stretch>
        </p:blipFill>
        <p:spPr>
          <a:xfrm>
            <a:off x="6580232" y="3247859"/>
            <a:ext cx="876300" cy="781050"/>
          </a:xfrm>
          <a:prstGeom prst="rect">
            <a:avLst/>
          </a:prstGeom>
        </p:spPr>
      </p:pic>
      <p:cxnSp>
        <p:nvCxnSpPr>
          <p:cNvPr id="25" name="Straight Connector 24">
            <a:extLst>
              <a:ext uri="{FF2B5EF4-FFF2-40B4-BE49-F238E27FC236}">
                <a16:creationId xmlns:a16="http://schemas.microsoft.com/office/drawing/2014/main" id="{CF564FCA-A382-45BB-9B88-35DD332C0FA9}"/>
              </a:ext>
            </a:extLst>
          </p:cNvPr>
          <p:cNvCxnSpPr/>
          <p:nvPr/>
        </p:nvCxnSpPr>
        <p:spPr>
          <a:xfrm>
            <a:off x="6324600" y="3200400"/>
            <a:ext cx="0" cy="1091560"/>
          </a:xfrm>
          <a:prstGeom prst="line">
            <a:avLst/>
          </a:prstGeom>
        </p:spPr>
        <p:style>
          <a:lnRef idx="1">
            <a:schemeClr val="accent6"/>
          </a:lnRef>
          <a:fillRef idx="0">
            <a:schemeClr val="accent6"/>
          </a:fillRef>
          <a:effectRef idx="0">
            <a:schemeClr val="accent6"/>
          </a:effectRef>
          <a:fontRef idx="minor">
            <a:schemeClr val="tx1"/>
          </a:fontRef>
        </p:style>
      </p:cxnSp>
      <p:cxnSp>
        <p:nvCxnSpPr>
          <p:cNvPr id="28" name="Straight Connector 27">
            <a:extLst>
              <a:ext uri="{FF2B5EF4-FFF2-40B4-BE49-F238E27FC236}">
                <a16:creationId xmlns:a16="http://schemas.microsoft.com/office/drawing/2014/main" id="{34ABED59-B4E0-466C-8366-E88851BB8111}"/>
              </a:ext>
            </a:extLst>
          </p:cNvPr>
          <p:cNvCxnSpPr>
            <a:cxnSpLocks/>
          </p:cNvCxnSpPr>
          <p:nvPr/>
        </p:nvCxnSpPr>
        <p:spPr>
          <a:xfrm flipV="1">
            <a:off x="6256382" y="4172848"/>
            <a:ext cx="1524000" cy="7373"/>
          </a:xfrm>
          <a:prstGeom prst="line">
            <a:avLst/>
          </a:prstGeom>
        </p:spPr>
        <p:style>
          <a:lnRef idx="1">
            <a:schemeClr val="accent6"/>
          </a:lnRef>
          <a:fillRef idx="0">
            <a:schemeClr val="accent6"/>
          </a:fillRef>
          <a:effectRef idx="0">
            <a:schemeClr val="accent6"/>
          </a:effectRef>
          <a:fontRef idx="minor">
            <a:schemeClr val="tx1"/>
          </a:fontRef>
        </p:style>
      </p:cxnSp>
      <p:grpSp>
        <p:nvGrpSpPr>
          <p:cNvPr id="40" name="Group 39">
            <a:extLst>
              <a:ext uri="{FF2B5EF4-FFF2-40B4-BE49-F238E27FC236}">
                <a16:creationId xmlns:a16="http://schemas.microsoft.com/office/drawing/2014/main" id="{582AB4FD-D68F-4AA4-A4C4-A24509DF95F1}"/>
              </a:ext>
            </a:extLst>
          </p:cNvPr>
          <p:cNvGrpSpPr/>
          <p:nvPr/>
        </p:nvGrpSpPr>
        <p:grpSpPr>
          <a:xfrm>
            <a:off x="6324600" y="4448689"/>
            <a:ext cx="1600200" cy="1083294"/>
            <a:chOff x="6324600" y="4448689"/>
            <a:chExt cx="1600200" cy="1083294"/>
          </a:xfrm>
        </p:grpSpPr>
        <p:pic>
          <p:nvPicPr>
            <p:cNvPr id="32" name="Picture 31">
              <a:extLst>
                <a:ext uri="{FF2B5EF4-FFF2-40B4-BE49-F238E27FC236}">
                  <a16:creationId xmlns:a16="http://schemas.microsoft.com/office/drawing/2014/main" id="{10EF6864-1D67-45DA-B68B-6DEF5B1D9120}"/>
                </a:ext>
              </a:extLst>
            </p:cNvPr>
            <p:cNvPicPr>
              <a:picLocks noChangeAspect="1"/>
            </p:cNvPicPr>
            <p:nvPr/>
          </p:nvPicPr>
          <p:blipFill>
            <a:blip r:embed="rId7"/>
            <a:stretch>
              <a:fillRect/>
            </a:stretch>
          </p:blipFill>
          <p:spPr>
            <a:xfrm rot="1746091">
              <a:off x="6663083" y="4490413"/>
              <a:ext cx="930540" cy="829394"/>
            </a:xfrm>
            <a:prstGeom prst="rect">
              <a:avLst/>
            </a:prstGeom>
          </p:spPr>
        </p:pic>
        <p:cxnSp>
          <p:nvCxnSpPr>
            <p:cNvPr id="33" name="Straight Connector 32">
              <a:extLst>
                <a:ext uri="{FF2B5EF4-FFF2-40B4-BE49-F238E27FC236}">
                  <a16:creationId xmlns:a16="http://schemas.microsoft.com/office/drawing/2014/main" id="{ACECB37F-7561-4476-888E-E4486A4617DE}"/>
                </a:ext>
              </a:extLst>
            </p:cNvPr>
            <p:cNvCxnSpPr>
              <a:cxnSpLocks/>
            </p:cNvCxnSpPr>
            <p:nvPr/>
          </p:nvCxnSpPr>
          <p:spPr>
            <a:xfrm>
              <a:off x="6324600" y="4448689"/>
              <a:ext cx="1" cy="1083294"/>
            </a:xfrm>
            <a:prstGeom prst="line">
              <a:avLst/>
            </a:prstGeom>
          </p:spPr>
          <p:style>
            <a:lnRef idx="1">
              <a:schemeClr val="accent6"/>
            </a:lnRef>
            <a:fillRef idx="0">
              <a:schemeClr val="accent6"/>
            </a:fillRef>
            <a:effectRef idx="0">
              <a:schemeClr val="accent6"/>
            </a:effectRef>
            <a:fontRef idx="minor">
              <a:schemeClr val="tx1"/>
            </a:fontRef>
          </p:style>
        </p:cxnSp>
        <p:cxnSp>
          <p:nvCxnSpPr>
            <p:cNvPr id="34" name="Straight Connector 33">
              <a:extLst>
                <a:ext uri="{FF2B5EF4-FFF2-40B4-BE49-F238E27FC236}">
                  <a16:creationId xmlns:a16="http://schemas.microsoft.com/office/drawing/2014/main" id="{4AEAD4BE-4798-4628-BCD9-7A4A8C6B914D}"/>
                </a:ext>
              </a:extLst>
            </p:cNvPr>
            <p:cNvCxnSpPr>
              <a:cxnSpLocks/>
            </p:cNvCxnSpPr>
            <p:nvPr/>
          </p:nvCxnSpPr>
          <p:spPr>
            <a:xfrm flipV="1">
              <a:off x="6324600" y="5380671"/>
              <a:ext cx="1600200" cy="27284"/>
            </a:xfrm>
            <a:prstGeom prst="line">
              <a:avLst/>
            </a:prstGeom>
          </p:spPr>
          <p:style>
            <a:lnRef idx="1">
              <a:schemeClr val="accent6"/>
            </a:lnRef>
            <a:fillRef idx="0">
              <a:schemeClr val="accent6"/>
            </a:fillRef>
            <a:effectRef idx="0">
              <a:schemeClr val="accent6"/>
            </a:effectRef>
            <a:fontRef idx="minor">
              <a:schemeClr val="tx1"/>
            </a:fontRef>
          </p:style>
        </p:cxnSp>
      </p:grpSp>
      <p:sp>
        <p:nvSpPr>
          <p:cNvPr id="39" name="TextBox 38">
            <a:extLst>
              <a:ext uri="{FF2B5EF4-FFF2-40B4-BE49-F238E27FC236}">
                <a16:creationId xmlns:a16="http://schemas.microsoft.com/office/drawing/2014/main" id="{1C7F5849-C7C8-401F-96CE-BBCCAEA44F17}"/>
              </a:ext>
            </a:extLst>
          </p:cNvPr>
          <p:cNvSpPr txBox="1"/>
          <p:nvPr/>
        </p:nvSpPr>
        <p:spPr>
          <a:xfrm>
            <a:off x="7924800" y="3662362"/>
            <a:ext cx="685800" cy="246221"/>
          </a:xfrm>
          <a:prstGeom prst="rect">
            <a:avLst/>
          </a:prstGeom>
          <a:noFill/>
        </p:spPr>
        <p:txBody>
          <a:bodyPr wrap="square" rtlCol="0">
            <a:spAutoFit/>
          </a:bodyPr>
          <a:lstStyle/>
          <a:p>
            <a:r>
              <a:rPr lang="en-US" sz="1000" dirty="0"/>
              <a:t>Time T1</a:t>
            </a:r>
          </a:p>
        </p:txBody>
      </p:sp>
      <p:sp>
        <p:nvSpPr>
          <p:cNvPr id="42" name="TextBox 41">
            <a:extLst>
              <a:ext uri="{FF2B5EF4-FFF2-40B4-BE49-F238E27FC236}">
                <a16:creationId xmlns:a16="http://schemas.microsoft.com/office/drawing/2014/main" id="{092DEAD4-CD06-4D79-B9CD-10145FEC941F}"/>
              </a:ext>
            </a:extLst>
          </p:cNvPr>
          <p:cNvSpPr txBox="1"/>
          <p:nvPr/>
        </p:nvSpPr>
        <p:spPr>
          <a:xfrm>
            <a:off x="7924800" y="4782979"/>
            <a:ext cx="685800" cy="246221"/>
          </a:xfrm>
          <a:prstGeom prst="rect">
            <a:avLst/>
          </a:prstGeom>
          <a:noFill/>
        </p:spPr>
        <p:txBody>
          <a:bodyPr wrap="square" rtlCol="0">
            <a:spAutoFit/>
          </a:bodyPr>
          <a:lstStyle/>
          <a:p>
            <a:r>
              <a:rPr lang="en-US" sz="1000" dirty="0"/>
              <a:t>Time T2</a:t>
            </a:r>
          </a:p>
        </p:txBody>
      </p:sp>
      <p:sp>
        <p:nvSpPr>
          <p:cNvPr id="41" name="Arc 40">
            <a:extLst>
              <a:ext uri="{FF2B5EF4-FFF2-40B4-BE49-F238E27FC236}">
                <a16:creationId xmlns:a16="http://schemas.microsoft.com/office/drawing/2014/main" id="{F13C5528-CD1D-4B63-B2A6-9F46F5DC66A5}"/>
              </a:ext>
            </a:extLst>
          </p:cNvPr>
          <p:cNvSpPr/>
          <p:nvPr/>
        </p:nvSpPr>
        <p:spPr>
          <a:xfrm>
            <a:off x="6248400" y="3429000"/>
            <a:ext cx="914400" cy="91440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Arc 44">
            <a:extLst>
              <a:ext uri="{FF2B5EF4-FFF2-40B4-BE49-F238E27FC236}">
                <a16:creationId xmlns:a16="http://schemas.microsoft.com/office/drawing/2014/main" id="{DD4539F1-6781-4D36-B37E-FD01B917ADEE}"/>
              </a:ext>
            </a:extLst>
          </p:cNvPr>
          <p:cNvSpPr/>
          <p:nvPr/>
        </p:nvSpPr>
        <p:spPr>
          <a:xfrm>
            <a:off x="6172200" y="4724400"/>
            <a:ext cx="914400" cy="91440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Rectangle 42">
            <a:extLst>
              <a:ext uri="{FF2B5EF4-FFF2-40B4-BE49-F238E27FC236}">
                <a16:creationId xmlns:a16="http://schemas.microsoft.com/office/drawing/2014/main" id="{C182A76F-AE97-4B19-A48E-4D113E79CD3A}"/>
              </a:ext>
            </a:extLst>
          </p:cNvPr>
          <p:cNvSpPr/>
          <p:nvPr/>
        </p:nvSpPr>
        <p:spPr>
          <a:xfrm>
            <a:off x="5867400" y="2895600"/>
            <a:ext cx="3124200" cy="1429061"/>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Brownian Motion - nanoparticles in water">
            <a:hlinkClick r:id="" action="ppaction://media"/>
            <a:extLst>
              <a:ext uri="{FF2B5EF4-FFF2-40B4-BE49-F238E27FC236}">
                <a16:creationId xmlns:a16="http://schemas.microsoft.com/office/drawing/2014/main" id="{ED41699A-4491-4AC4-A99B-E652BC85F12E}"/>
              </a:ext>
            </a:extLst>
          </p:cNvPr>
          <p:cNvPicPr>
            <a:picLocks noChangeAspect="1"/>
          </p:cNvPicPr>
          <p:nvPr>
            <a:videoFile r:link="rId2"/>
            <p:extLst>
              <p:ext uri="{DAA4B4D4-6D71-4841-9C94-3DE7FCFB9230}">
                <p14:media xmlns:p14="http://schemas.microsoft.com/office/powerpoint/2010/main" r:embed="rId1"/>
              </p:ext>
            </p:extLst>
          </p:nvPr>
        </p:nvPicPr>
        <p:blipFill>
          <a:blip r:embed="rId8">
            <a:lum bright="21000" contrast="96000"/>
          </a:blip>
          <a:stretch>
            <a:fillRect/>
          </a:stretch>
        </p:blipFill>
        <p:spPr>
          <a:xfrm>
            <a:off x="820519" y="1434746"/>
            <a:ext cx="3903881" cy="2072566"/>
          </a:xfrm>
          <a:prstGeom prst="rect">
            <a:avLst/>
          </a:prstGeom>
        </p:spPr>
      </p:pic>
      <p:cxnSp>
        <p:nvCxnSpPr>
          <p:cNvPr id="27" name="Straight Arrow Connector 26">
            <a:extLst>
              <a:ext uri="{FF2B5EF4-FFF2-40B4-BE49-F238E27FC236}">
                <a16:creationId xmlns:a16="http://schemas.microsoft.com/office/drawing/2014/main" id="{59B0B443-2198-4E2B-9544-9197F5DF74DC}"/>
              </a:ext>
            </a:extLst>
          </p:cNvPr>
          <p:cNvCxnSpPr>
            <a:cxnSpLocks/>
          </p:cNvCxnSpPr>
          <p:nvPr/>
        </p:nvCxnSpPr>
        <p:spPr>
          <a:xfrm>
            <a:off x="533400" y="3505200"/>
            <a:ext cx="53117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719B9B13-9F84-4572-9689-0073ED149798}"/>
              </a:ext>
            </a:extLst>
          </p:cNvPr>
          <p:cNvCxnSpPr>
            <a:cxnSpLocks/>
          </p:cNvCxnSpPr>
          <p:nvPr/>
        </p:nvCxnSpPr>
        <p:spPr>
          <a:xfrm flipV="1">
            <a:off x="838200" y="990600"/>
            <a:ext cx="0" cy="29391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1" name="Picture 2" descr="Image result for normal curve for powerpoint">
            <a:extLst>
              <a:ext uri="{FF2B5EF4-FFF2-40B4-BE49-F238E27FC236}">
                <a16:creationId xmlns:a16="http://schemas.microsoft.com/office/drawing/2014/main" id="{6A2B01B8-B03D-4632-8E5C-708BE56D57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899995" y="2160369"/>
            <a:ext cx="2450772" cy="873227"/>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67B16E1C-245C-49D3-8919-3E67942AD941}"/>
              </a:ext>
            </a:extLst>
          </p:cNvPr>
          <p:cNvSpPr/>
          <p:nvPr/>
        </p:nvSpPr>
        <p:spPr>
          <a:xfrm>
            <a:off x="5910943" y="4385013"/>
            <a:ext cx="3124200" cy="116571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3CDC3858-8190-4C90-A311-073CB317D85B}"/>
              </a:ext>
            </a:extLst>
          </p:cNvPr>
          <p:cNvPicPr>
            <a:picLocks noChangeAspect="1"/>
          </p:cNvPicPr>
          <p:nvPr/>
        </p:nvPicPr>
        <p:blipFill>
          <a:blip r:embed="rId6"/>
          <a:stretch>
            <a:fillRect/>
          </a:stretch>
        </p:blipFill>
        <p:spPr>
          <a:xfrm rot="1428724">
            <a:off x="4902521" y="4370505"/>
            <a:ext cx="694595" cy="378070"/>
          </a:xfrm>
          <a:prstGeom prst="rect">
            <a:avLst/>
          </a:prstGeom>
        </p:spPr>
      </p:pic>
    </p:spTree>
    <p:extLst>
      <p:ext uri="{BB962C8B-B14F-4D97-AF65-F5344CB8AC3E}">
        <p14:creationId xmlns:p14="http://schemas.microsoft.com/office/powerpoint/2010/main" val="3585944199"/>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084" fill="hold"/>
                                        <p:tgtEl>
                                          <p:spTgt spid="26"/>
                                        </p:tgtEl>
                                      </p:cBhvr>
                                    </p:cmd>
                                  </p:childTnLst>
                                </p:cTn>
                              </p:par>
                            </p:childTnLst>
                          </p:cTn>
                        </p:par>
                        <p:par>
                          <p:cTn id="7" fill="hold">
                            <p:stCondLst>
                              <p:cond delay="36084"/>
                            </p:stCondLst>
                            <p:childTnLst>
                              <p:par>
                                <p:cTn id="8" presetID="1" presetClass="exit" presetSubtype="0" fill="hold" grpId="0" nodeType="afterEffect">
                                  <p:stCondLst>
                                    <p:cond delay="500"/>
                                  </p:stCondLst>
                                  <p:childTnLst>
                                    <p:set>
                                      <p:cBhvr>
                                        <p:cTn id="9" dur="1" fill="hold">
                                          <p:stCondLst>
                                            <p:cond delay="0"/>
                                          </p:stCondLst>
                                        </p:cTn>
                                        <p:tgtEl>
                                          <p:spTgt spid="43"/>
                                        </p:tgtEl>
                                        <p:attrNameLst>
                                          <p:attrName>style.visibility</p:attrName>
                                        </p:attrNameLst>
                                      </p:cBhvr>
                                      <p:to>
                                        <p:strVal val="hidden"/>
                                      </p:to>
                                    </p:set>
                                  </p:childTnLst>
                                </p:cTn>
                              </p:par>
                            </p:childTnLst>
                          </p:cTn>
                        </p:par>
                        <p:par>
                          <p:cTn id="10" fill="hold">
                            <p:stCondLst>
                              <p:cond delay="36584"/>
                            </p:stCondLst>
                            <p:childTnLst>
                              <p:par>
                                <p:cTn id="11" presetID="1" presetClass="entr" presetSubtype="0" fill="hold" grpId="0" nodeType="afterEffect">
                                  <p:stCondLst>
                                    <p:cond delay="300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nodeType="afterEffect">
                                  <p:stCondLst>
                                    <p:cond delay="2000"/>
                                  </p:stCondLst>
                                  <p:childTnLst>
                                    <p:set>
                                      <p:cBhvr>
                                        <p:cTn id="19" dur="1" fill="hold">
                                          <p:stCondLst>
                                            <p:cond delay="0"/>
                                          </p:stCondLst>
                                        </p:cTn>
                                        <p:tgtEl>
                                          <p:spTgt spid="36"/>
                                        </p:tgtEl>
                                        <p:attrNameLst>
                                          <p:attrName>style.visibility</p:attrName>
                                        </p:attrNameLst>
                                      </p:cBhvr>
                                      <p:to>
                                        <p:strVal val="visible"/>
                                      </p:to>
                                    </p:set>
                                  </p:childTnLst>
                                </p:cTn>
                              </p:par>
                            </p:childTnLst>
                          </p:cTn>
                        </p:par>
                        <p:par>
                          <p:cTn id="20" fill="hold">
                            <p:stCondLst>
                              <p:cond delay="2000"/>
                            </p:stCondLst>
                            <p:childTnLst>
                              <p:par>
                                <p:cTn id="21" presetID="1" presetClass="exit" presetSubtype="0" fill="hold" grpId="0" nodeType="afterEffect">
                                  <p:stCondLst>
                                    <p:cond delay="1000"/>
                                  </p:stCondLst>
                                  <p:childTnLst>
                                    <p:set>
                                      <p:cBhvr>
                                        <p:cTn id="22" dur="1" fill="hold">
                                          <p:stCondLst>
                                            <p:cond delay="0"/>
                                          </p:stCondLst>
                                        </p:cTn>
                                        <p:tgtEl>
                                          <p:spTgt spid="35"/>
                                        </p:tgtEl>
                                        <p:attrNameLst>
                                          <p:attrName>style.visibility</p:attrName>
                                        </p:attrNameLst>
                                      </p:cBhvr>
                                      <p:to>
                                        <p:strVal val="hidden"/>
                                      </p:to>
                                    </p:set>
                                  </p:childTnLst>
                                </p:cTn>
                              </p:par>
                              <p:par>
                                <p:cTn id="23" presetID="1" presetClass="entr" presetSubtype="0" fill="hold" nodeType="withEffect">
                                  <p:stCondLst>
                                    <p:cond delay="300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300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26"/>
                </p:tgtEl>
              </p:cMediaNode>
            </p:video>
          </p:childTnLst>
        </p:cTn>
      </p:par>
    </p:tnLst>
    <p:bldLst>
      <p:bldP spid="41" grpId="0" animBg="1"/>
      <p:bldP spid="45" grpId="0" animBg="1"/>
      <p:bldP spid="43" grpId="0" animBg="1"/>
      <p:bldP spid="3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49FBD0-5A5E-4F51-8DA1-3CF6A5DD5961}"/>
              </a:ext>
            </a:extLst>
          </p:cNvPr>
          <p:cNvSpPr/>
          <p:nvPr/>
        </p:nvSpPr>
        <p:spPr>
          <a:xfrm>
            <a:off x="228600" y="914400"/>
            <a:ext cx="8382000" cy="369332"/>
          </a:xfrm>
          <a:prstGeom prst="rect">
            <a:avLst/>
          </a:prstGeom>
        </p:spPr>
        <p:txBody>
          <a:bodyPr wrap="square">
            <a:spAutoFit/>
          </a:bodyPr>
          <a:lstStyle/>
          <a:p>
            <a:r>
              <a:rPr lang="en-US" b="1" dirty="0"/>
              <a:t>SVC Hyperparameters - Kernels</a:t>
            </a:r>
            <a:endParaRPr lang="en-US" dirty="0"/>
          </a:p>
        </p:txBody>
      </p:sp>
      <p:pic>
        <p:nvPicPr>
          <p:cNvPr id="27652" name="Picture 4">
            <a:extLst>
              <a:ext uri="{FF2B5EF4-FFF2-40B4-BE49-F238E27FC236}">
                <a16:creationId xmlns:a16="http://schemas.microsoft.com/office/drawing/2014/main" id="{D0C9ABFB-C7E4-443C-804E-8B6815B8CD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8065" y="1542279"/>
            <a:ext cx="3021354" cy="2159220"/>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a:extLst>
              <a:ext uri="{FF2B5EF4-FFF2-40B4-BE49-F238E27FC236}">
                <a16:creationId xmlns:a16="http://schemas.microsoft.com/office/drawing/2014/main" id="{C2E8EED1-1F43-43DD-91C9-75FA6F854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1323" y="1542279"/>
            <a:ext cx="3021354" cy="2159220"/>
          </a:xfrm>
          <a:prstGeom prst="rect">
            <a:avLst/>
          </a:prstGeom>
          <a:noFill/>
          <a:extLst>
            <a:ext uri="{909E8E84-426E-40DD-AFC4-6F175D3DCCD1}">
              <a14:hiddenFill xmlns:a14="http://schemas.microsoft.com/office/drawing/2010/main">
                <a:solidFill>
                  <a:srgbClr val="FFFFFF"/>
                </a:solidFill>
              </a14:hiddenFill>
            </a:ext>
          </a:extLst>
        </p:spPr>
      </p:pic>
      <p:pic>
        <p:nvPicPr>
          <p:cNvPr id="27656" name="Picture 8">
            <a:extLst>
              <a:ext uri="{FF2B5EF4-FFF2-40B4-BE49-F238E27FC236}">
                <a16:creationId xmlns:a16="http://schemas.microsoft.com/office/drawing/2014/main" id="{A3D45E4D-9C2F-4F89-A6FE-C62C4D616A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542279"/>
            <a:ext cx="2967337" cy="212061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8D42BC3-AA91-49FC-8E7E-822310A8C6FC}"/>
              </a:ext>
            </a:extLst>
          </p:cNvPr>
          <p:cNvSpPr/>
          <p:nvPr/>
        </p:nvSpPr>
        <p:spPr>
          <a:xfrm>
            <a:off x="228600" y="4114800"/>
            <a:ext cx="8382000" cy="369332"/>
          </a:xfrm>
          <a:prstGeom prst="rect">
            <a:avLst/>
          </a:prstGeom>
        </p:spPr>
        <p:txBody>
          <a:bodyPr wrap="square">
            <a:spAutoFit/>
          </a:bodyPr>
          <a:lstStyle/>
          <a:p>
            <a:r>
              <a:rPr lang="en-US" b="1" dirty="0"/>
              <a:t>SVC Hyperparameters - gamma</a:t>
            </a:r>
            <a:endParaRPr lang="en-US" dirty="0"/>
          </a:p>
        </p:txBody>
      </p:sp>
      <p:pic>
        <p:nvPicPr>
          <p:cNvPr id="27658" name="Picture 10">
            <a:extLst>
              <a:ext uri="{FF2B5EF4-FFF2-40B4-BE49-F238E27FC236}">
                <a16:creationId xmlns:a16="http://schemas.microsoft.com/office/drawing/2014/main" id="{ECDC93C8-AD66-4E0C-9955-F1189B29B9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316" y="4484132"/>
            <a:ext cx="2833731" cy="2025134"/>
          </a:xfrm>
          <a:prstGeom prst="rect">
            <a:avLst/>
          </a:prstGeom>
          <a:noFill/>
          <a:extLst>
            <a:ext uri="{909E8E84-426E-40DD-AFC4-6F175D3DCCD1}">
              <a14:hiddenFill xmlns:a14="http://schemas.microsoft.com/office/drawing/2010/main">
                <a:solidFill>
                  <a:srgbClr val="FFFFFF"/>
                </a:solidFill>
              </a14:hiddenFill>
            </a:ext>
          </a:extLst>
        </p:spPr>
      </p:pic>
      <p:pic>
        <p:nvPicPr>
          <p:cNvPr id="27660" name="Picture 12">
            <a:extLst>
              <a:ext uri="{FF2B5EF4-FFF2-40B4-BE49-F238E27FC236}">
                <a16:creationId xmlns:a16="http://schemas.microsoft.com/office/drawing/2014/main" id="{D8FDB2E4-7DA2-4429-8097-15C28F0AB2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1" y="4497528"/>
            <a:ext cx="2833732" cy="2025135"/>
          </a:xfrm>
          <a:prstGeom prst="rect">
            <a:avLst/>
          </a:prstGeom>
          <a:noFill/>
          <a:extLst>
            <a:ext uri="{909E8E84-426E-40DD-AFC4-6F175D3DCCD1}">
              <a14:hiddenFill xmlns:a14="http://schemas.microsoft.com/office/drawing/2010/main">
                <a:solidFill>
                  <a:srgbClr val="FFFFFF"/>
                </a:solidFill>
              </a14:hiddenFill>
            </a:ext>
          </a:extLst>
        </p:spPr>
      </p:pic>
      <p:pic>
        <p:nvPicPr>
          <p:cNvPr id="27664" name="Picture 16">
            <a:extLst>
              <a:ext uri="{FF2B5EF4-FFF2-40B4-BE49-F238E27FC236}">
                <a16:creationId xmlns:a16="http://schemas.microsoft.com/office/drawing/2014/main" id="{5CFD787D-2C8F-4526-808D-D020616978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3347" y="4510925"/>
            <a:ext cx="2833731" cy="20251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47350A0-6803-40DC-A09A-8B8F0F202B1F}"/>
              </a:ext>
            </a:extLst>
          </p:cNvPr>
          <p:cNvSpPr txBox="1"/>
          <p:nvPr/>
        </p:nvSpPr>
        <p:spPr>
          <a:xfrm>
            <a:off x="5686341" y="1030361"/>
            <a:ext cx="3283078" cy="369332"/>
          </a:xfrm>
          <a:prstGeom prst="rect">
            <a:avLst/>
          </a:prstGeom>
          <a:noFill/>
        </p:spPr>
        <p:txBody>
          <a:bodyPr wrap="square" rtlCol="0">
            <a:spAutoFit/>
          </a:bodyPr>
          <a:lstStyle/>
          <a:p>
            <a:r>
              <a:rPr lang="en-US" dirty="0" err="1"/>
              <a:t>Hyperparamter_SVC.ipynb</a:t>
            </a:r>
            <a:endParaRPr lang="en-US" dirty="0"/>
          </a:p>
        </p:txBody>
      </p:sp>
    </p:spTree>
    <p:extLst>
      <p:ext uri="{BB962C8B-B14F-4D97-AF65-F5344CB8AC3E}">
        <p14:creationId xmlns:p14="http://schemas.microsoft.com/office/powerpoint/2010/main" val="785267313"/>
      </p:ext>
    </p:extLst>
  </p:cSld>
  <p:clrMapOvr>
    <a:masterClrMapping/>
  </p:clrMapOvr>
  <p:transition spd="med">
    <p:wipe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49FBD0-5A5E-4F51-8DA1-3CF6A5DD5961}"/>
              </a:ext>
            </a:extLst>
          </p:cNvPr>
          <p:cNvSpPr/>
          <p:nvPr/>
        </p:nvSpPr>
        <p:spPr>
          <a:xfrm>
            <a:off x="228600" y="914400"/>
            <a:ext cx="8382000" cy="369332"/>
          </a:xfrm>
          <a:prstGeom prst="rect">
            <a:avLst/>
          </a:prstGeom>
        </p:spPr>
        <p:txBody>
          <a:bodyPr wrap="square">
            <a:spAutoFit/>
          </a:bodyPr>
          <a:lstStyle/>
          <a:p>
            <a:r>
              <a:rPr lang="en-US" b="1" dirty="0"/>
              <a:t>SVC Hyperparameters – C </a:t>
            </a:r>
            <a:endParaRPr lang="en-US" dirty="0"/>
          </a:p>
        </p:txBody>
      </p:sp>
      <p:pic>
        <p:nvPicPr>
          <p:cNvPr id="27652" name="Picture 4">
            <a:extLst>
              <a:ext uri="{FF2B5EF4-FFF2-40B4-BE49-F238E27FC236}">
                <a16:creationId xmlns:a16="http://schemas.microsoft.com/office/drawing/2014/main" id="{D0C9ABFB-C7E4-443C-804E-8B6815B8CD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8065" y="1542279"/>
            <a:ext cx="3021354" cy="2159220"/>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a:extLst>
              <a:ext uri="{FF2B5EF4-FFF2-40B4-BE49-F238E27FC236}">
                <a16:creationId xmlns:a16="http://schemas.microsoft.com/office/drawing/2014/main" id="{C2E8EED1-1F43-43DD-91C9-75FA6F854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1323" y="1542279"/>
            <a:ext cx="3021354" cy="2159220"/>
          </a:xfrm>
          <a:prstGeom prst="rect">
            <a:avLst/>
          </a:prstGeom>
          <a:noFill/>
          <a:extLst>
            <a:ext uri="{909E8E84-426E-40DD-AFC4-6F175D3DCCD1}">
              <a14:hiddenFill xmlns:a14="http://schemas.microsoft.com/office/drawing/2010/main">
                <a:solidFill>
                  <a:srgbClr val="FFFFFF"/>
                </a:solidFill>
              </a14:hiddenFill>
            </a:ext>
          </a:extLst>
        </p:spPr>
      </p:pic>
      <p:pic>
        <p:nvPicPr>
          <p:cNvPr id="27656" name="Picture 8">
            <a:extLst>
              <a:ext uri="{FF2B5EF4-FFF2-40B4-BE49-F238E27FC236}">
                <a16:creationId xmlns:a16="http://schemas.microsoft.com/office/drawing/2014/main" id="{A3D45E4D-9C2F-4F89-A6FE-C62C4D616A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542279"/>
            <a:ext cx="2967337" cy="212061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8D42BC3-AA91-49FC-8E7E-822310A8C6FC}"/>
              </a:ext>
            </a:extLst>
          </p:cNvPr>
          <p:cNvSpPr/>
          <p:nvPr/>
        </p:nvSpPr>
        <p:spPr>
          <a:xfrm>
            <a:off x="228600" y="4114800"/>
            <a:ext cx="8382000" cy="369332"/>
          </a:xfrm>
          <a:prstGeom prst="rect">
            <a:avLst/>
          </a:prstGeom>
        </p:spPr>
        <p:txBody>
          <a:bodyPr wrap="square">
            <a:spAutoFit/>
          </a:bodyPr>
          <a:lstStyle/>
          <a:p>
            <a:r>
              <a:rPr lang="en-US" b="1" dirty="0"/>
              <a:t>SVC Hyperparameters - gamma</a:t>
            </a:r>
            <a:endParaRPr lang="en-US" dirty="0"/>
          </a:p>
        </p:txBody>
      </p:sp>
      <p:pic>
        <p:nvPicPr>
          <p:cNvPr id="27658" name="Picture 10">
            <a:extLst>
              <a:ext uri="{FF2B5EF4-FFF2-40B4-BE49-F238E27FC236}">
                <a16:creationId xmlns:a16="http://schemas.microsoft.com/office/drawing/2014/main" id="{ECDC93C8-AD66-4E0C-9955-F1189B29B9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316" y="4484132"/>
            <a:ext cx="2833731" cy="2025134"/>
          </a:xfrm>
          <a:prstGeom prst="rect">
            <a:avLst/>
          </a:prstGeom>
          <a:noFill/>
          <a:extLst>
            <a:ext uri="{909E8E84-426E-40DD-AFC4-6F175D3DCCD1}">
              <a14:hiddenFill xmlns:a14="http://schemas.microsoft.com/office/drawing/2010/main">
                <a:solidFill>
                  <a:srgbClr val="FFFFFF"/>
                </a:solidFill>
              </a14:hiddenFill>
            </a:ext>
          </a:extLst>
        </p:spPr>
      </p:pic>
      <p:pic>
        <p:nvPicPr>
          <p:cNvPr id="27660" name="Picture 12">
            <a:extLst>
              <a:ext uri="{FF2B5EF4-FFF2-40B4-BE49-F238E27FC236}">
                <a16:creationId xmlns:a16="http://schemas.microsoft.com/office/drawing/2014/main" id="{D8FDB2E4-7DA2-4429-8097-15C28F0AB2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1" y="4497528"/>
            <a:ext cx="2833732" cy="2025135"/>
          </a:xfrm>
          <a:prstGeom prst="rect">
            <a:avLst/>
          </a:prstGeom>
          <a:noFill/>
          <a:extLst>
            <a:ext uri="{909E8E84-426E-40DD-AFC4-6F175D3DCCD1}">
              <a14:hiddenFill xmlns:a14="http://schemas.microsoft.com/office/drawing/2010/main">
                <a:solidFill>
                  <a:srgbClr val="FFFFFF"/>
                </a:solidFill>
              </a14:hiddenFill>
            </a:ext>
          </a:extLst>
        </p:spPr>
      </p:pic>
      <p:pic>
        <p:nvPicPr>
          <p:cNvPr id="27664" name="Picture 16">
            <a:extLst>
              <a:ext uri="{FF2B5EF4-FFF2-40B4-BE49-F238E27FC236}">
                <a16:creationId xmlns:a16="http://schemas.microsoft.com/office/drawing/2014/main" id="{5CFD787D-2C8F-4526-808D-D020616978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3347" y="4510925"/>
            <a:ext cx="2833731" cy="202513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F7257ED-F6FA-43D2-9509-757989F2C142}"/>
              </a:ext>
            </a:extLst>
          </p:cNvPr>
          <p:cNvSpPr txBox="1"/>
          <p:nvPr/>
        </p:nvSpPr>
        <p:spPr>
          <a:xfrm>
            <a:off x="5686341" y="1030361"/>
            <a:ext cx="3283078" cy="369332"/>
          </a:xfrm>
          <a:prstGeom prst="rect">
            <a:avLst/>
          </a:prstGeom>
          <a:noFill/>
        </p:spPr>
        <p:txBody>
          <a:bodyPr wrap="square" rtlCol="0">
            <a:spAutoFit/>
          </a:bodyPr>
          <a:lstStyle/>
          <a:p>
            <a:r>
              <a:rPr lang="en-US" dirty="0" err="1"/>
              <a:t>Hyperparamter_SVC.ipynb</a:t>
            </a:r>
            <a:endParaRPr lang="en-US" dirty="0"/>
          </a:p>
        </p:txBody>
      </p:sp>
    </p:spTree>
    <p:extLst>
      <p:ext uri="{BB962C8B-B14F-4D97-AF65-F5344CB8AC3E}">
        <p14:creationId xmlns:p14="http://schemas.microsoft.com/office/powerpoint/2010/main" val="760862115"/>
      </p:ext>
    </p:extLst>
  </p:cSld>
  <p:clrMapOvr>
    <a:masterClrMapping/>
  </p:clrMapOvr>
  <p:transition spd="med">
    <p:wipe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73EF48-1E4A-49CA-B0CC-83491BB138BD}"/>
              </a:ext>
            </a:extLst>
          </p:cNvPr>
          <p:cNvSpPr txBox="1"/>
          <p:nvPr/>
        </p:nvSpPr>
        <p:spPr>
          <a:xfrm>
            <a:off x="228600" y="2667000"/>
            <a:ext cx="8382000" cy="416011"/>
          </a:xfrm>
          <a:prstGeom prst="rect">
            <a:avLst/>
          </a:prstGeom>
          <a:noFill/>
        </p:spPr>
        <p:txBody>
          <a:bodyPr wrap="square" rtlCol="0">
            <a:spAutoFit/>
          </a:bodyPr>
          <a:lstStyle/>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id="{9349FBD0-5A5E-4F51-8DA1-3CF6A5DD5961}"/>
              </a:ext>
            </a:extLst>
          </p:cNvPr>
          <p:cNvSpPr/>
          <p:nvPr/>
        </p:nvSpPr>
        <p:spPr>
          <a:xfrm>
            <a:off x="228600" y="914400"/>
            <a:ext cx="8382000" cy="4985980"/>
          </a:xfrm>
          <a:prstGeom prst="rect">
            <a:avLst/>
          </a:prstGeom>
        </p:spPr>
        <p:txBody>
          <a:bodyPr wrap="square">
            <a:spAutoFit/>
          </a:bodyPr>
          <a:lstStyle/>
          <a:p>
            <a:r>
              <a:rPr lang="en-US" b="1" dirty="0"/>
              <a:t>Hyper Parameters &amp; Tuning</a:t>
            </a:r>
          </a:p>
          <a:p>
            <a:endParaRPr lang="en-US" sz="1400" b="1" i="1" dirty="0"/>
          </a:p>
          <a:p>
            <a:pPr marL="342900" indent="-342900">
              <a:buFont typeface="+mj-lt"/>
              <a:buAutoNum type="arabicPeriod"/>
            </a:pPr>
            <a:r>
              <a:rPr lang="en-US" dirty="0"/>
              <a:t>Hyper parameters are like handles available to the modeler to control the behavior of the algorithm used for modeling</a:t>
            </a:r>
          </a:p>
          <a:p>
            <a:pPr marL="342900" indent="-342900">
              <a:buFont typeface="+mj-lt"/>
              <a:buAutoNum type="arabicPeriod"/>
            </a:pPr>
            <a:endParaRPr lang="en-US" dirty="0"/>
          </a:p>
          <a:p>
            <a:pPr marL="342900" indent="-342900">
              <a:buFont typeface="+mj-lt"/>
              <a:buAutoNum type="arabicPeriod"/>
            </a:pPr>
            <a:r>
              <a:rPr lang="en-US" dirty="0"/>
              <a:t>Hyper parameters are supplied as arguments to the model algorithms while initializing them. For e.g. setting the criterion for decision tree building  “</a:t>
            </a:r>
            <a:r>
              <a:rPr lang="en-US" sz="1400" dirty="0" err="1"/>
              <a:t>dt_model</a:t>
            </a:r>
            <a:r>
              <a:rPr lang="en-US" sz="1400" dirty="0"/>
              <a:t> = </a:t>
            </a:r>
            <a:r>
              <a:rPr lang="en-US" sz="1400" dirty="0" err="1"/>
              <a:t>DecisionTreeClassifier</a:t>
            </a:r>
            <a:r>
              <a:rPr lang="en-US" sz="1400" dirty="0"/>
              <a:t>(criterion = 'entropy’ )”   </a:t>
            </a:r>
            <a:r>
              <a:rPr lang="en-US" dirty="0"/>
              <a:t> </a:t>
            </a:r>
          </a:p>
          <a:p>
            <a:pPr marL="342900" indent="-342900">
              <a:buFont typeface="+mj-lt"/>
              <a:buAutoNum type="arabicPeriod"/>
            </a:pPr>
            <a:endParaRPr lang="en-US" dirty="0"/>
          </a:p>
          <a:p>
            <a:pPr marL="342900" indent="-342900">
              <a:buFont typeface="+mj-lt"/>
              <a:buAutoNum type="arabicPeriod"/>
            </a:pPr>
            <a:r>
              <a:rPr lang="en-US" dirty="0"/>
              <a:t>To get a list of hyper parameters for a given algorithm, call the function </a:t>
            </a:r>
            <a:r>
              <a:rPr lang="en-US" dirty="0" err="1"/>
              <a:t>get_params</a:t>
            </a:r>
            <a:r>
              <a:rPr lang="en-US" dirty="0"/>
              <a:t>()…for e.g. to get support vector classifier hyper parameters</a:t>
            </a:r>
          </a:p>
          <a:p>
            <a:pPr marL="800100" lvl="1" indent="-342900">
              <a:buFont typeface="+mj-lt"/>
              <a:buAutoNum type="arabicPeriod"/>
            </a:pPr>
            <a:r>
              <a:rPr lang="en-US" sz="1400" dirty="0"/>
              <a:t>from </a:t>
            </a:r>
            <a:r>
              <a:rPr lang="en-US" sz="1400" dirty="0" err="1"/>
              <a:t>sklearn.svm</a:t>
            </a:r>
            <a:r>
              <a:rPr lang="en-US" sz="1400" dirty="0"/>
              <a:t> import SVC</a:t>
            </a:r>
          </a:p>
          <a:p>
            <a:pPr marL="800100" lvl="1" indent="-342900">
              <a:buFont typeface="+mj-lt"/>
              <a:buAutoNum type="arabicPeriod"/>
            </a:pPr>
            <a:r>
              <a:rPr lang="en-US" sz="1400" dirty="0" err="1"/>
              <a:t>svcl</a:t>
            </a:r>
            <a:r>
              <a:rPr lang="en-US" sz="1400" dirty="0"/>
              <a:t>= SVC()</a:t>
            </a:r>
          </a:p>
          <a:p>
            <a:pPr marL="800100" lvl="1" indent="-342900">
              <a:buFont typeface="+mj-lt"/>
              <a:buAutoNum type="arabicPeriod"/>
            </a:pPr>
            <a:r>
              <a:rPr lang="en-US" sz="1400" dirty="0" err="1"/>
              <a:t>svc.get_params</a:t>
            </a:r>
            <a:r>
              <a:rPr lang="en-US" sz="1400" dirty="0"/>
              <a:t>()</a:t>
            </a:r>
          </a:p>
          <a:p>
            <a:pPr marL="800100" lvl="1" indent="-342900">
              <a:buFont typeface="+mj-lt"/>
              <a:buAutoNum type="arabicPeriod"/>
            </a:pPr>
            <a:endParaRPr lang="en-US" sz="1400" dirty="0"/>
          </a:p>
          <a:p>
            <a:pPr marL="342900" indent="-342900">
              <a:buFont typeface="+mj-lt"/>
              <a:buAutoNum type="arabicPeriod"/>
            </a:pPr>
            <a:r>
              <a:rPr lang="en-US" dirty="0"/>
              <a:t>Hyper parameters are not learnt from the data as other model parameters are. For e.g. attribute coefficients in a linear model are learnt from data while cost of error is input as hyper parameter.  </a:t>
            </a:r>
            <a:endParaRPr lang="en-US" sz="1400" dirty="0"/>
          </a:p>
          <a:p>
            <a:pPr marL="342900" indent="-342900">
              <a:buFont typeface="+mj-lt"/>
              <a:buAutoNum type="arabicPeriod"/>
            </a:pPr>
            <a:endParaRPr lang="en-US" sz="1400" dirty="0"/>
          </a:p>
        </p:txBody>
      </p:sp>
      <p:sp>
        <p:nvSpPr>
          <p:cNvPr id="2" name="TextBox 1">
            <a:extLst>
              <a:ext uri="{FF2B5EF4-FFF2-40B4-BE49-F238E27FC236}">
                <a16:creationId xmlns:a16="http://schemas.microsoft.com/office/drawing/2014/main" id="{402F495B-17E0-4EB3-B876-CC882CCBB4AD}"/>
              </a:ext>
            </a:extLst>
          </p:cNvPr>
          <p:cNvSpPr txBox="1"/>
          <p:nvPr/>
        </p:nvSpPr>
        <p:spPr>
          <a:xfrm>
            <a:off x="4267200" y="4055994"/>
            <a:ext cx="3429000" cy="307777"/>
          </a:xfrm>
          <a:prstGeom prst="rect">
            <a:avLst/>
          </a:prstGeom>
          <a:noFill/>
        </p:spPr>
        <p:txBody>
          <a:bodyPr wrap="square" rtlCol="0">
            <a:spAutoFit/>
          </a:bodyPr>
          <a:lstStyle/>
          <a:p>
            <a:r>
              <a:rPr lang="en-US" sz="1400" b="1" dirty="0"/>
              <a:t>Ref:</a:t>
            </a:r>
            <a:r>
              <a:rPr lang="en-US" sz="1400" dirty="0"/>
              <a:t> </a:t>
            </a:r>
            <a:r>
              <a:rPr lang="en-US" sz="1400" dirty="0" err="1"/>
              <a:t>Models_HyperParameters.ipynb</a:t>
            </a:r>
            <a:endParaRPr lang="en-US" sz="1400" dirty="0"/>
          </a:p>
        </p:txBody>
      </p:sp>
    </p:spTree>
    <p:extLst>
      <p:ext uri="{BB962C8B-B14F-4D97-AF65-F5344CB8AC3E}">
        <p14:creationId xmlns:p14="http://schemas.microsoft.com/office/powerpoint/2010/main" val="3484933013"/>
      </p:ext>
    </p:extLst>
  </p:cSld>
  <p:clrMapOvr>
    <a:masterClrMapping/>
  </p:clrMapOvr>
  <p:transition spd="med">
    <p:wipe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73EF48-1E4A-49CA-B0CC-83491BB138BD}"/>
              </a:ext>
            </a:extLst>
          </p:cNvPr>
          <p:cNvSpPr txBox="1"/>
          <p:nvPr/>
        </p:nvSpPr>
        <p:spPr>
          <a:xfrm>
            <a:off x="228600" y="2667000"/>
            <a:ext cx="8382000" cy="416011"/>
          </a:xfrm>
          <a:prstGeom prst="rect">
            <a:avLst/>
          </a:prstGeom>
          <a:noFill/>
        </p:spPr>
        <p:txBody>
          <a:bodyPr wrap="square" rtlCol="0">
            <a:spAutoFit/>
          </a:bodyPr>
          <a:lstStyle/>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id="{9349FBD0-5A5E-4F51-8DA1-3CF6A5DD5961}"/>
              </a:ext>
            </a:extLst>
          </p:cNvPr>
          <p:cNvSpPr/>
          <p:nvPr/>
        </p:nvSpPr>
        <p:spPr>
          <a:xfrm>
            <a:off x="228600" y="914400"/>
            <a:ext cx="8382000" cy="5232202"/>
          </a:xfrm>
          <a:prstGeom prst="rect">
            <a:avLst/>
          </a:prstGeom>
        </p:spPr>
        <p:txBody>
          <a:bodyPr wrap="square">
            <a:spAutoFit/>
          </a:bodyPr>
          <a:lstStyle/>
          <a:p>
            <a:r>
              <a:rPr lang="en-US" b="1" dirty="0"/>
              <a:t>Hyper Parameters &amp; Tuning</a:t>
            </a:r>
          </a:p>
          <a:p>
            <a:endParaRPr lang="en-US" sz="1400" b="1" i="1" dirty="0"/>
          </a:p>
          <a:p>
            <a:pPr marL="342900" indent="-342900">
              <a:buFont typeface="+mj-lt"/>
              <a:buAutoNum type="arabicPeriod" startAt="5"/>
            </a:pPr>
            <a:r>
              <a:rPr lang="en-US" dirty="0"/>
              <a:t>Fine tuning the hyper parameters is done in a sequence of steps </a:t>
            </a:r>
          </a:p>
          <a:p>
            <a:pPr marL="800100" lvl="1" indent="-342900">
              <a:buFont typeface="+mj-lt"/>
              <a:buAutoNum type="arabicPeriod"/>
            </a:pPr>
            <a:r>
              <a:rPr lang="en-US" sz="1400" dirty="0"/>
              <a:t>Selecting the appropriate model type (regressor or classifier such as </a:t>
            </a:r>
            <a:r>
              <a:rPr lang="en-US" sz="1400" dirty="0" err="1"/>
              <a:t>sklearn.svm.SVC</a:t>
            </a:r>
            <a:r>
              <a:rPr lang="en-US" sz="1400" dirty="0"/>
              <a:t>())</a:t>
            </a:r>
          </a:p>
          <a:p>
            <a:pPr marL="800100" lvl="1" indent="-342900">
              <a:buFont typeface="+mj-lt"/>
              <a:buAutoNum type="arabicPeriod"/>
            </a:pPr>
            <a:r>
              <a:rPr lang="en-US" sz="1400" dirty="0"/>
              <a:t>Identify the corresponding parameter space (Ref: model_parameters.csv)</a:t>
            </a:r>
          </a:p>
          <a:p>
            <a:pPr marL="800100" lvl="1" indent="-342900">
              <a:buFont typeface="+mj-lt"/>
              <a:buAutoNum type="arabicPeriod"/>
            </a:pPr>
            <a:r>
              <a:rPr lang="en-US" sz="1400" dirty="0"/>
              <a:t>Decide the method for searching or sampling parameter space;</a:t>
            </a:r>
          </a:p>
          <a:p>
            <a:pPr marL="800100" lvl="1" indent="-342900">
              <a:buFont typeface="+mj-lt"/>
              <a:buAutoNum type="arabicPeriod"/>
            </a:pPr>
            <a:r>
              <a:rPr lang="en-US" sz="1400" dirty="0"/>
              <a:t>Decide the cross-validation scheme to ensure model will generalize</a:t>
            </a:r>
          </a:p>
          <a:p>
            <a:pPr marL="800100" lvl="1" indent="-342900">
              <a:buFont typeface="+mj-lt"/>
              <a:buAutoNum type="arabicPeriod"/>
            </a:pPr>
            <a:r>
              <a:rPr lang="en-US" sz="1400" dirty="0"/>
              <a:t>Decide a score function to use to evaluate  the model</a:t>
            </a:r>
          </a:p>
          <a:p>
            <a:pPr marL="342900" indent="-342900">
              <a:buFont typeface="+mj-lt"/>
              <a:buAutoNum type="arabicPeriod" startAt="5"/>
            </a:pPr>
            <a:endParaRPr lang="en-US" sz="1400" dirty="0"/>
          </a:p>
          <a:p>
            <a:pPr marL="342900" indent="-342900">
              <a:buFont typeface="+mj-lt"/>
              <a:buAutoNum type="arabicPeriod" startAt="5"/>
            </a:pPr>
            <a:endParaRPr lang="en-US" sz="1400" dirty="0"/>
          </a:p>
          <a:p>
            <a:pPr marL="342900" indent="-342900">
              <a:buFont typeface="+mj-lt"/>
              <a:buAutoNum type="arabicPeriod" startAt="5"/>
            </a:pPr>
            <a:r>
              <a:rPr lang="en-US" dirty="0"/>
              <a:t>Two generic approaches to searching hyper parameter space include </a:t>
            </a:r>
          </a:p>
          <a:p>
            <a:pPr marL="800100" lvl="1" indent="-342900">
              <a:buFont typeface="+mj-lt"/>
              <a:buAutoNum type="arabicPeriod"/>
            </a:pPr>
            <a:r>
              <a:rPr lang="en-US" sz="1400" dirty="0"/>
              <a:t>GridSearchCV which exhaustively considers all parameter combinations </a:t>
            </a:r>
          </a:p>
          <a:p>
            <a:pPr marL="800100" lvl="1" indent="-342900">
              <a:buFont typeface="+mj-lt"/>
              <a:buAutoNum type="arabicPeriod"/>
            </a:pPr>
            <a:r>
              <a:rPr lang="en-US" sz="1400" dirty="0" err="1"/>
              <a:t>RandomizedSearchCV</a:t>
            </a:r>
            <a:r>
              <a:rPr lang="en-US" sz="1400" dirty="0"/>
              <a:t> can sample a given number of candidates from a parameter space with a specified distribution. </a:t>
            </a:r>
          </a:p>
          <a:p>
            <a:pPr marL="342900" indent="-342900">
              <a:buFont typeface="+mj-lt"/>
              <a:buAutoNum type="arabicPeriod" startAt="5"/>
            </a:pPr>
            <a:endParaRPr lang="en-US" dirty="0"/>
          </a:p>
          <a:p>
            <a:pPr marL="342900" indent="-342900">
              <a:buFont typeface="+mj-lt"/>
              <a:buAutoNum type="arabicPeriod" startAt="5"/>
            </a:pPr>
            <a:r>
              <a:rPr lang="en-US" dirty="0"/>
              <a:t>While tuning hyper parameters, the data should have been split into three parts – Training, validation and testing to </a:t>
            </a:r>
            <a:r>
              <a:rPr lang="en-US" b="1" dirty="0"/>
              <a:t>prevent</a:t>
            </a:r>
            <a:r>
              <a:rPr lang="en-US" dirty="0"/>
              <a:t> </a:t>
            </a:r>
            <a:r>
              <a:rPr lang="en-US" b="1" dirty="0"/>
              <a:t>data leak</a:t>
            </a:r>
          </a:p>
          <a:p>
            <a:pPr marL="342900" indent="-342900">
              <a:buFont typeface="+mj-lt"/>
              <a:buAutoNum type="arabicPeriod" startAt="5"/>
            </a:pPr>
            <a:endParaRPr lang="en-US" dirty="0"/>
          </a:p>
          <a:p>
            <a:pPr marL="342900" indent="-342900">
              <a:buFont typeface="+mj-lt"/>
              <a:buAutoNum type="arabicPeriod" startAt="5"/>
            </a:pPr>
            <a:r>
              <a:rPr lang="en-US" dirty="0"/>
              <a:t>The testing data should be separately transformed * using the same functions that were used to transform the rest of the data for model building and hyper parameter tuning</a:t>
            </a:r>
          </a:p>
        </p:txBody>
      </p:sp>
      <p:sp>
        <p:nvSpPr>
          <p:cNvPr id="8" name="TextBox 7">
            <a:extLst>
              <a:ext uri="{FF2B5EF4-FFF2-40B4-BE49-F238E27FC236}">
                <a16:creationId xmlns:a16="http://schemas.microsoft.com/office/drawing/2014/main" id="{7E8D1616-3BAC-4315-894F-E6C88200A23A}"/>
              </a:ext>
            </a:extLst>
          </p:cNvPr>
          <p:cNvSpPr txBox="1"/>
          <p:nvPr/>
        </p:nvSpPr>
        <p:spPr>
          <a:xfrm>
            <a:off x="167640" y="6205728"/>
            <a:ext cx="8671560" cy="523220"/>
          </a:xfrm>
          <a:prstGeom prst="rect">
            <a:avLst/>
          </a:prstGeom>
          <a:noFill/>
        </p:spPr>
        <p:txBody>
          <a:bodyPr wrap="square" rtlCol="0">
            <a:spAutoFit/>
          </a:bodyPr>
          <a:lstStyle/>
          <a:p>
            <a:r>
              <a:rPr lang="en-US" sz="1400" dirty="0"/>
              <a:t>* Any transformation where rows influence each other. For e.g. using </a:t>
            </a:r>
            <a:r>
              <a:rPr lang="en-US" sz="1400" dirty="0" err="1"/>
              <a:t>zscore</a:t>
            </a:r>
            <a:r>
              <a:rPr lang="en-US" sz="1400" dirty="0"/>
              <a:t>. </a:t>
            </a:r>
            <a:r>
              <a:rPr lang="en-US" sz="1400" dirty="0" err="1"/>
              <a:t>OneHotCode</a:t>
            </a:r>
            <a:r>
              <a:rPr lang="en-US" sz="1400" dirty="0"/>
              <a:t> transformation does not come into this category. It can be done before splitting the data </a:t>
            </a:r>
          </a:p>
        </p:txBody>
      </p:sp>
      <p:sp>
        <p:nvSpPr>
          <p:cNvPr id="9" name="TextBox 8">
            <a:extLst>
              <a:ext uri="{FF2B5EF4-FFF2-40B4-BE49-F238E27FC236}">
                <a16:creationId xmlns:a16="http://schemas.microsoft.com/office/drawing/2014/main" id="{72057A70-6550-4F20-9D52-8EA2F60A660E}"/>
              </a:ext>
            </a:extLst>
          </p:cNvPr>
          <p:cNvSpPr txBox="1"/>
          <p:nvPr/>
        </p:nvSpPr>
        <p:spPr>
          <a:xfrm>
            <a:off x="4800600" y="3928872"/>
            <a:ext cx="3810000" cy="276999"/>
          </a:xfrm>
          <a:prstGeom prst="rect">
            <a:avLst/>
          </a:prstGeom>
          <a:noFill/>
        </p:spPr>
        <p:txBody>
          <a:bodyPr wrap="square" rtlCol="0">
            <a:spAutoFit/>
          </a:bodyPr>
          <a:lstStyle/>
          <a:p>
            <a:r>
              <a:rPr lang="en-US" sz="1200" b="1" dirty="0"/>
              <a:t>Ref:</a:t>
            </a:r>
            <a:r>
              <a:rPr lang="en-US" sz="1200" dirty="0"/>
              <a:t> </a:t>
            </a:r>
            <a:r>
              <a:rPr lang="en-US" sz="1200" dirty="0" err="1"/>
              <a:t>GridSearchSimpleExample.ipynb</a:t>
            </a:r>
            <a:endParaRPr lang="en-US" sz="1200" dirty="0"/>
          </a:p>
        </p:txBody>
      </p:sp>
    </p:spTree>
    <p:extLst>
      <p:ext uri="{BB962C8B-B14F-4D97-AF65-F5344CB8AC3E}">
        <p14:creationId xmlns:p14="http://schemas.microsoft.com/office/powerpoint/2010/main" val="272124551"/>
      </p:ext>
    </p:extLst>
  </p:cSld>
  <p:clrMapOvr>
    <a:masterClrMapping/>
  </p:clrMapOvr>
  <p:transition spd="med">
    <p:wipe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73EF48-1E4A-49CA-B0CC-83491BB138BD}"/>
              </a:ext>
            </a:extLst>
          </p:cNvPr>
          <p:cNvSpPr txBox="1"/>
          <p:nvPr/>
        </p:nvSpPr>
        <p:spPr>
          <a:xfrm>
            <a:off x="228600" y="2667000"/>
            <a:ext cx="8382000" cy="416011"/>
          </a:xfrm>
          <a:prstGeom prst="rect">
            <a:avLst/>
          </a:prstGeom>
          <a:noFill/>
        </p:spPr>
        <p:txBody>
          <a:bodyPr wrap="square" rtlCol="0">
            <a:spAutoFit/>
          </a:bodyPr>
          <a:lstStyle/>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id="{9349FBD0-5A5E-4F51-8DA1-3CF6A5DD5961}"/>
              </a:ext>
            </a:extLst>
          </p:cNvPr>
          <p:cNvSpPr/>
          <p:nvPr/>
        </p:nvSpPr>
        <p:spPr>
          <a:xfrm>
            <a:off x="228600" y="914400"/>
            <a:ext cx="8382000" cy="5570756"/>
          </a:xfrm>
          <a:prstGeom prst="rect">
            <a:avLst/>
          </a:prstGeom>
        </p:spPr>
        <p:txBody>
          <a:bodyPr wrap="square">
            <a:spAutoFit/>
          </a:bodyPr>
          <a:lstStyle/>
          <a:p>
            <a:r>
              <a:rPr lang="en-US" b="1" dirty="0"/>
              <a:t>Hyper Parameters &amp; Tuning  (</a:t>
            </a:r>
            <a:r>
              <a:rPr lang="en-US" b="1" dirty="0" err="1"/>
              <a:t>GridsearchCV</a:t>
            </a:r>
            <a:r>
              <a:rPr lang="en-US" b="1" dirty="0"/>
              <a:t>/ </a:t>
            </a:r>
            <a:r>
              <a:rPr lang="en-US" b="1" dirty="0" err="1"/>
              <a:t>RandomizedSearchCv</a:t>
            </a:r>
            <a:r>
              <a:rPr lang="en-US" b="1" dirty="0"/>
              <a:t>)</a:t>
            </a:r>
          </a:p>
          <a:p>
            <a:endParaRPr lang="en-US" sz="1400" b="1" i="1" dirty="0"/>
          </a:p>
          <a:p>
            <a:r>
              <a:rPr lang="en-US" dirty="0" err="1"/>
              <a:t>GridsearchCV</a:t>
            </a:r>
            <a:r>
              <a:rPr lang="en-US" dirty="0"/>
              <a:t> – </a:t>
            </a:r>
          </a:p>
          <a:p>
            <a:endParaRPr lang="en-US" dirty="0"/>
          </a:p>
          <a:p>
            <a:pPr marL="342900" indent="-342900">
              <a:lnSpc>
                <a:spcPct val="150000"/>
              </a:lnSpc>
              <a:buFont typeface="+mj-lt"/>
              <a:buAutoNum type="arabicPeriod"/>
            </a:pPr>
            <a:r>
              <a:rPr lang="en-US" dirty="0"/>
              <a:t>Is at basic optimal hyperparameter tuning technique. </a:t>
            </a:r>
          </a:p>
          <a:p>
            <a:pPr marL="342900" indent="-342900">
              <a:lnSpc>
                <a:spcPct val="150000"/>
              </a:lnSpc>
              <a:buFont typeface="+mj-lt"/>
              <a:buAutoNum type="arabicPeriod"/>
            </a:pPr>
            <a:r>
              <a:rPr lang="en-US" dirty="0"/>
              <a:t>It builds a model for each permutation of all of the given hyperparameter values</a:t>
            </a:r>
          </a:p>
          <a:p>
            <a:pPr marL="342900" indent="-342900">
              <a:lnSpc>
                <a:spcPct val="150000"/>
              </a:lnSpc>
              <a:buFont typeface="+mj-lt"/>
              <a:buAutoNum type="arabicPeriod"/>
            </a:pPr>
            <a:r>
              <a:rPr lang="en-US" dirty="0"/>
              <a:t>Each such model is evaluated and ranked. </a:t>
            </a:r>
          </a:p>
          <a:p>
            <a:pPr marL="342900" indent="-342900">
              <a:lnSpc>
                <a:spcPct val="150000"/>
              </a:lnSpc>
              <a:buFont typeface="+mj-lt"/>
              <a:buAutoNum type="arabicPeriod"/>
            </a:pPr>
            <a:r>
              <a:rPr lang="en-US" dirty="0"/>
              <a:t>The combination of hyperparameter values that gives the best performing model is chosen</a:t>
            </a:r>
          </a:p>
          <a:p>
            <a:pPr marL="342900" indent="-342900">
              <a:lnSpc>
                <a:spcPct val="150000"/>
              </a:lnSpc>
              <a:buFont typeface="+mj-lt"/>
              <a:buAutoNum type="arabicPeriod"/>
            </a:pPr>
            <a:r>
              <a:rPr lang="en-US" dirty="0"/>
              <a:t>For every combination, cross validation is used and average score is calculated</a:t>
            </a:r>
          </a:p>
          <a:p>
            <a:pPr marL="342900" indent="-342900">
              <a:lnSpc>
                <a:spcPct val="150000"/>
              </a:lnSpc>
              <a:buFont typeface="+mj-lt"/>
              <a:buAutoNum type="arabicPeriod"/>
            </a:pPr>
            <a:r>
              <a:rPr lang="en-US" dirty="0"/>
              <a:t>This is an exhaustive sampling of the hyperparameter space and can be quite inefficient </a:t>
            </a:r>
          </a:p>
          <a:p>
            <a:endParaRPr lang="en-US" dirty="0"/>
          </a:p>
        </p:txBody>
      </p:sp>
    </p:spTree>
    <p:extLst>
      <p:ext uri="{BB962C8B-B14F-4D97-AF65-F5344CB8AC3E}">
        <p14:creationId xmlns:p14="http://schemas.microsoft.com/office/powerpoint/2010/main" val="1678147339"/>
      </p:ext>
    </p:extLst>
  </p:cSld>
  <p:clrMapOvr>
    <a:masterClrMapping/>
  </p:clrMapOvr>
  <p:transition spd="med">
    <p:wipe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D1C67444-9BCB-404D-86BB-8F31661FA5DD}"/>
              </a:ext>
            </a:extLst>
          </p:cNvPr>
          <p:cNvGrpSpPr/>
          <p:nvPr/>
        </p:nvGrpSpPr>
        <p:grpSpPr>
          <a:xfrm>
            <a:off x="685800" y="1466850"/>
            <a:ext cx="3733800" cy="3752849"/>
            <a:chOff x="685800" y="1466850"/>
            <a:chExt cx="3733800" cy="3752849"/>
          </a:xfrm>
        </p:grpSpPr>
        <p:grpSp>
          <p:nvGrpSpPr>
            <p:cNvPr id="40" name="Group 39">
              <a:extLst>
                <a:ext uri="{FF2B5EF4-FFF2-40B4-BE49-F238E27FC236}">
                  <a16:creationId xmlns:a16="http://schemas.microsoft.com/office/drawing/2014/main" id="{B1B2EBC9-3DF7-4558-AEA0-0E2458907B41}"/>
                </a:ext>
              </a:extLst>
            </p:cNvPr>
            <p:cNvGrpSpPr/>
            <p:nvPr/>
          </p:nvGrpSpPr>
          <p:grpSpPr>
            <a:xfrm>
              <a:off x="685800" y="1466850"/>
              <a:ext cx="3425644" cy="3333750"/>
              <a:chOff x="1670231" y="781065"/>
              <a:chExt cx="3425644" cy="3333750"/>
            </a:xfrm>
          </p:grpSpPr>
          <p:pic>
            <p:nvPicPr>
              <p:cNvPr id="19458" name="Picture 2" descr="Use links below to save image.">
                <a:extLst>
                  <a:ext uri="{FF2B5EF4-FFF2-40B4-BE49-F238E27FC236}">
                    <a16:creationId xmlns:a16="http://schemas.microsoft.com/office/drawing/2014/main" id="{201443F4-A073-4C6A-AB29-23364F18B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781065"/>
                <a:ext cx="3333750" cy="33337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207497B0-A454-45E6-86A7-8F748D1B657E}"/>
                  </a:ext>
                </a:extLst>
              </p:cNvPr>
              <p:cNvCxnSpPr>
                <a:cxnSpLocks/>
              </p:cNvCxnSpPr>
              <p:nvPr/>
            </p:nvCxnSpPr>
            <p:spPr>
              <a:xfrm flipV="1">
                <a:off x="1981200" y="2421803"/>
                <a:ext cx="1371600" cy="702397"/>
              </a:xfrm>
              <a:prstGeom prst="straightConnector1">
                <a:avLst/>
              </a:prstGeom>
              <a:ln>
                <a:solidFill>
                  <a:schemeClr val="tx1"/>
                </a:solidFill>
                <a:prstDash val="dash"/>
                <a:tailEnd type="triangle"/>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id="{B383E393-3C23-483C-9046-5F847EC33484}"/>
                  </a:ext>
                </a:extLst>
              </p:cNvPr>
              <p:cNvCxnSpPr>
                <a:cxnSpLocks/>
              </p:cNvCxnSpPr>
              <p:nvPr/>
            </p:nvCxnSpPr>
            <p:spPr>
              <a:xfrm>
                <a:off x="1981200" y="3124200"/>
                <a:ext cx="1219200" cy="838200"/>
              </a:xfrm>
              <a:prstGeom prst="straightConnector1">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B05D9F0F-22E8-44A4-9548-C501EE32A482}"/>
                  </a:ext>
                </a:extLst>
              </p:cNvPr>
              <p:cNvCxnSpPr>
                <a:cxnSpLocks/>
              </p:cNvCxnSpPr>
              <p:nvPr/>
            </p:nvCxnSpPr>
            <p:spPr>
              <a:xfrm flipH="1" flipV="1">
                <a:off x="1879615" y="1828800"/>
                <a:ext cx="101586" cy="1295400"/>
              </a:xfrm>
              <a:prstGeom prst="straightConnector1">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338F1F49-6CAA-45EB-80C3-8D73727CA29B}"/>
                  </a:ext>
                </a:extLst>
              </p:cNvPr>
              <p:cNvSpPr txBox="1"/>
              <p:nvPr/>
            </p:nvSpPr>
            <p:spPr>
              <a:xfrm rot="2016716">
                <a:off x="2122487" y="3540639"/>
                <a:ext cx="533297" cy="307777"/>
              </a:xfrm>
              <a:prstGeom prst="rect">
                <a:avLst/>
              </a:prstGeom>
              <a:noFill/>
            </p:spPr>
            <p:txBody>
              <a:bodyPr wrap="square" rtlCol="0">
                <a:spAutoFit/>
              </a:bodyPr>
              <a:lstStyle/>
              <a:p>
                <a:r>
                  <a:rPr lang="en-US" sz="1400" dirty="0"/>
                  <a:t>hp1</a:t>
                </a:r>
              </a:p>
            </p:txBody>
          </p:sp>
          <p:sp>
            <p:nvSpPr>
              <p:cNvPr id="10" name="TextBox 9">
                <a:extLst>
                  <a:ext uri="{FF2B5EF4-FFF2-40B4-BE49-F238E27FC236}">
                    <a16:creationId xmlns:a16="http://schemas.microsoft.com/office/drawing/2014/main" id="{CA521A92-4640-4EA6-BD13-EDE10A0DF95F}"/>
                  </a:ext>
                </a:extLst>
              </p:cNvPr>
              <p:cNvSpPr txBox="1"/>
              <p:nvPr/>
            </p:nvSpPr>
            <p:spPr>
              <a:xfrm rot="20396957">
                <a:off x="2324154" y="2501017"/>
                <a:ext cx="533297" cy="307777"/>
              </a:xfrm>
              <a:prstGeom prst="rect">
                <a:avLst/>
              </a:prstGeom>
              <a:noFill/>
            </p:spPr>
            <p:txBody>
              <a:bodyPr wrap="square" rtlCol="0">
                <a:spAutoFit/>
              </a:bodyPr>
              <a:lstStyle/>
              <a:p>
                <a:r>
                  <a:rPr lang="en-US" sz="1400" dirty="0"/>
                  <a:t>hp2</a:t>
                </a:r>
              </a:p>
            </p:txBody>
          </p:sp>
          <p:sp>
            <p:nvSpPr>
              <p:cNvPr id="11" name="TextBox 10">
                <a:extLst>
                  <a:ext uri="{FF2B5EF4-FFF2-40B4-BE49-F238E27FC236}">
                    <a16:creationId xmlns:a16="http://schemas.microsoft.com/office/drawing/2014/main" id="{97B27797-2F9C-440E-AD9F-218284964515}"/>
                  </a:ext>
                </a:extLst>
              </p:cNvPr>
              <p:cNvSpPr txBox="1"/>
              <p:nvPr/>
            </p:nvSpPr>
            <p:spPr>
              <a:xfrm rot="16200000">
                <a:off x="1557471" y="2276929"/>
                <a:ext cx="533297" cy="307777"/>
              </a:xfrm>
              <a:prstGeom prst="rect">
                <a:avLst/>
              </a:prstGeom>
              <a:noFill/>
            </p:spPr>
            <p:txBody>
              <a:bodyPr wrap="square" rtlCol="0">
                <a:spAutoFit/>
              </a:bodyPr>
              <a:lstStyle/>
              <a:p>
                <a:r>
                  <a:rPr lang="en-US" sz="1400" dirty="0"/>
                  <a:t>hp3</a:t>
                </a:r>
              </a:p>
            </p:txBody>
          </p:sp>
        </p:grpSp>
        <p:sp>
          <p:nvSpPr>
            <p:cNvPr id="41" name="TextBox 40">
              <a:extLst>
                <a:ext uri="{FF2B5EF4-FFF2-40B4-BE49-F238E27FC236}">
                  <a16:creationId xmlns:a16="http://schemas.microsoft.com/office/drawing/2014/main" id="{B167D890-7F49-45E6-850B-42AFF2BBC82F}"/>
                </a:ext>
              </a:extLst>
            </p:cNvPr>
            <p:cNvSpPr txBox="1"/>
            <p:nvPr/>
          </p:nvSpPr>
          <p:spPr>
            <a:xfrm>
              <a:off x="1219200" y="4911922"/>
              <a:ext cx="3200400" cy="307777"/>
            </a:xfrm>
            <a:prstGeom prst="rect">
              <a:avLst/>
            </a:prstGeom>
            <a:noFill/>
          </p:spPr>
          <p:txBody>
            <a:bodyPr wrap="square" rtlCol="0">
              <a:spAutoFit/>
            </a:bodyPr>
            <a:lstStyle/>
            <a:p>
              <a:r>
                <a:rPr lang="en-US" sz="1400" dirty="0"/>
                <a:t>Hyper parameter space</a:t>
              </a:r>
            </a:p>
          </p:txBody>
        </p:sp>
        <p:sp>
          <p:nvSpPr>
            <p:cNvPr id="42" name="Oval 41">
              <a:extLst>
                <a:ext uri="{FF2B5EF4-FFF2-40B4-BE49-F238E27FC236}">
                  <a16:creationId xmlns:a16="http://schemas.microsoft.com/office/drawing/2014/main" id="{9C624853-0E0F-431F-A376-85891A57A643}"/>
                </a:ext>
              </a:extLst>
            </p:cNvPr>
            <p:cNvSpPr/>
            <p:nvPr/>
          </p:nvSpPr>
          <p:spPr>
            <a:xfrm>
              <a:off x="2057400" y="3505200"/>
              <a:ext cx="231958" cy="228585"/>
            </a:xfrm>
            <a:prstGeom prst="ellipse">
              <a:avLst/>
            </a:prstGeom>
            <a:solidFill>
              <a:schemeClr val="accent4">
                <a:lumMod val="40000"/>
                <a:lumOff val="60000"/>
                <a:alpha val="52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32A92E0B-D485-408F-A4F3-3928F4328391}"/>
                </a:ext>
              </a:extLst>
            </p:cNvPr>
            <p:cNvCxnSpPr/>
            <p:nvPr/>
          </p:nvCxnSpPr>
          <p:spPr>
            <a:xfrm flipH="1" flipV="1">
              <a:off x="1909620" y="3104708"/>
              <a:ext cx="1214580" cy="657562"/>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42CEC15-5048-4880-84B2-550CAE2E10DD}"/>
                </a:ext>
              </a:extLst>
            </p:cNvPr>
            <p:cNvCxnSpPr>
              <a:cxnSpLocks/>
            </p:cNvCxnSpPr>
            <p:nvPr/>
          </p:nvCxnSpPr>
          <p:spPr>
            <a:xfrm flipH="1">
              <a:off x="1600200" y="2934310"/>
              <a:ext cx="1295400" cy="72329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DA2874E-58F6-4D14-98C4-57940E333B56}"/>
                </a:ext>
              </a:extLst>
            </p:cNvPr>
            <p:cNvCxnSpPr>
              <a:cxnSpLocks/>
            </p:cNvCxnSpPr>
            <p:nvPr/>
          </p:nvCxnSpPr>
          <p:spPr>
            <a:xfrm>
              <a:off x="2136412" y="1943695"/>
              <a:ext cx="85580" cy="1345097"/>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F4A80FF-FF53-46B3-A185-053768ABBF7F}"/>
                </a:ext>
              </a:extLst>
            </p:cNvPr>
            <p:cNvCxnSpPr>
              <a:cxnSpLocks/>
            </p:cNvCxnSpPr>
            <p:nvPr/>
          </p:nvCxnSpPr>
          <p:spPr>
            <a:xfrm flipH="1">
              <a:off x="2438400" y="2066378"/>
              <a:ext cx="1362148" cy="638112"/>
            </a:xfrm>
            <a:prstGeom prst="line">
              <a:avLst/>
            </a:prstGeom>
            <a:ln>
              <a:solidFill>
                <a:schemeClr val="tx2">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0E13CEA-ECB4-4823-91CE-A08DCFFC7A6C}"/>
                </a:ext>
              </a:extLst>
            </p:cNvPr>
            <p:cNvCxnSpPr/>
            <p:nvPr/>
          </p:nvCxnSpPr>
          <p:spPr>
            <a:xfrm flipH="1" flipV="1">
              <a:off x="1905000" y="2362200"/>
              <a:ext cx="1214580" cy="657562"/>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4C3B449-6582-4FA6-9B4C-DCABC6117829}"/>
                </a:ext>
              </a:extLst>
            </p:cNvPr>
            <p:cNvCxnSpPr>
              <a:cxnSpLocks/>
            </p:cNvCxnSpPr>
            <p:nvPr/>
          </p:nvCxnSpPr>
          <p:spPr>
            <a:xfrm flipH="1">
              <a:off x="1600200" y="2286000"/>
              <a:ext cx="1295400" cy="72329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54" name="Connector: Curved 53">
            <a:extLst>
              <a:ext uri="{FF2B5EF4-FFF2-40B4-BE49-F238E27FC236}">
                <a16:creationId xmlns:a16="http://schemas.microsoft.com/office/drawing/2014/main" id="{EBF63148-DA08-42C8-A8A2-A9FF99726D8A}"/>
              </a:ext>
            </a:extLst>
          </p:cNvPr>
          <p:cNvCxnSpPr>
            <a:cxnSpLocks/>
            <a:stCxn id="42" idx="6"/>
            <a:endCxn id="55" idx="1"/>
          </p:cNvCxnSpPr>
          <p:nvPr/>
        </p:nvCxnSpPr>
        <p:spPr>
          <a:xfrm flipV="1">
            <a:off x="2289358" y="2599671"/>
            <a:ext cx="3593213" cy="1019822"/>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6A08AEFF-74A1-4BB3-AF1A-F8B30035C13A}"/>
              </a:ext>
            </a:extLst>
          </p:cNvPr>
          <p:cNvSpPr txBox="1"/>
          <p:nvPr/>
        </p:nvSpPr>
        <p:spPr>
          <a:xfrm>
            <a:off x="5882571" y="1722508"/>
            <a:ext cx="2712858" cy="1754326"/>
          </a:xfrm>
          <a:prstGeom prst="rect">
            <a:avLst/>
          </a:prstGeom>
          <a:noFill/>
        </p:spPr>
        <p:txBody>
          <a:bodyPr wrap="square" rtlCol="0">
            <a:spAutoFit/>
          </a:bodyPr>
          <a:lstStyle/>
          <a:p>
            <a:r>
              <a:rPr lang="en-US" sz="1200" dirty="0"/>
              <a:t>One combination of hyper parameters used K times to train and test. The avg score of the K times is the score associated with this combination </a:t>
            </a:r>
          </a:p>
          <a:p>
            <a:endParaRPr lang="en-US" sz="1200" dirty="0"/>
          </a:p>
          <a:p>
            <a:r>
              <a:rPr lang="en-US" sz="1200" dirty="0"/>
              <a:t>This will repeat for all possible combinations i.e. all the cells in the space.</a:t>
            </a:r>
          </a:p>
        </p:txBody>
      </p:sp>
      <p:pic>
        <p:nvPicPr>
          <p:cNvPr id="56" name="Picture 55">
            <a:extLst>
              <a:ext uri="{FF2B5EF4-FFF2-40B4-BE49-F238E27FC236}">
                <a16:creationId xmlns:a16="http://schemas.microsoft.com/office/drawing/2014/main" id="{5538C3F4-DE8E-4D62-B967-B5228794E338}"/>
              </a:ext>
            </a:extLst>
          </p:cNvPr>
          <p:cNvPicPr>
            <a:picLocks noChangeAspect="1"/>
          </p:cNvPicPr>
          <p:nvPr/>
        </p:nvPicPr>
        <p:blipFill>
          <a:blip r:embed="rId4"/>
          <a:stretch>
            <a:fillRect/>
          </a:stretch>
        </p:blipFill>
        <p:spPr>
          <a:xfrm>
            <a:off x="5781675" y="3968847"/>
            <a:ext cx="2524125" cy="1962150"/>
          </a:xfrm>
          <a:prstGeom prst="rect">
            <a:avLst/>
          </a:prstGeom>
        </p:spPr>
      </p:pic>
      <p:sp>
        <p:nvSpPr>
          <p:cNvPr id="57" name="Left Brace 56">
            <a:extLst>
              <a:ext uri="{FF2B5EF4-FFF2-40B4-BE49-F238E27FC236}">
                <a16:creationId xmlns:a16="http://schemas.microsoft.com/office/drawing/2014/main" id="{8FC46924-5362-474A-A5D8-560EB51730C9}"/>
              </a:ext>
            </a:extLst>
          </p:cNvPr>
          <p:cNvSpPr/>
          <p:nvPr/>
        </p:nvSpPr>
        <p:spPr>
          <a:xfrm rot="5400000">
            <a:off x="6957344" y="2867025"/>
            <a:ext cx="533400" cy="19621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E1C3D2E1-A8D9-4501-9167-19B503FB792F}"/>
              </a:ext>
            </a:extLst>
          </p:cNvPr>
          <p:cNvSpPr txBox="1"/>
          <p:nvPr/>
        </p:nvSpPr>
        <p:spPr>
          <a:xfrm>
            <a:off x="806269" y="888995"/>
            <a:ext cx="3124200" cy="369332"/>
          </a:xfrm>
          <a:prstGeom prst="rect">
            <a:avLst/>
          </a:prstGeom>
          <a:noFill/>
        </p:spPr>
        <p:txBody>
          <a:bodyPr wrap="square" rtlCol="0">
            <a:spAutoFit/>
          </a:bodyPr>
          <a:lstStyle/>
          <a:p>
            <a:r>
              <a:rPr lang="en-US" b="1" dirty="0"/>
              <a:t>GridSearchCV</a:t>
            </a:r>
          </a:p>
        </p:txBody>
      </p:sp>
      <p:sp>
        <p:nvSpPr>
          <p:cNvPr id="62" name="TextBox 61">
            <a:extLst>
              <a:ext uri="{FF2B5EF4-FFF2-40B4-BE49-F238E27FC236}">
                <a16:creationId xmlns:a16="http://schemas.microsoft.com/office/drawing/2014/main" id="{9EEB81C9-37BC-447A-8BFB-C9A39A379A9C}"/>
              </a:ext>
            </a:extLst>
          </p:cNvPr>
          <p:cNvSpPr txBox="1"/>
          <p:nvPr/>
        </p:nvSpPr>
        <p:spPr>
          <a:xfrm>
            <a:off x="233400" y="5638800"/>
            <a:ext cx="6472200" cy="523220"/>
          </a:xfrm>
          <a:prstGeom prst="rect">
            <a:avLst/>
          </a:prstGeom>
          <a:noFill/>
        </p:spPr>
        <p:txBody>
          <a:bodyPr wrap="square" rtlCol="0">
            <a:spAutoFit/>
          </a:bodyPr>
          <a:lstStyle/>
          <a:p>
            <a:r>
              <a:rPr lang="en-US" sz="1400" b="1" dirty="0"/>
              <a:t>Ref:</a:t>
            </a:r>
            <a:r>
              <a:rPr lang="en-US" sz="1400" dirty="0"/>
              <a:t> </a:t>
            </a:r>
            <a:r>
              <a:rPr lang="en-US" sz="1400" dirty="0" err="1"/>
              <a:t>GridSearchCV_compare_models.ipynb</a:t>
            </a:r>
            <a:r>
              <a:rPr lang="en-US" sz="1400" dirty="0"/>
              <a:t>,</a:t>
            </a:r>
          </a:p>
          <a:p>
            <a:r>
              <a:rPr lang="en-US" sz="1400" dirty="0"/>
              <a:t>       </a:t>
            </a:r>
          </a:p>
        </p:txBody>
      </p:sp>
    </p:spTree>
    <p:extLst>
      <p:ext uri="{BB962C8B-B14F-4D97-AF65-F5344CB8AC3E}">
        <p14:creationId xmlns:p14="http://schemas.microsoft.com/office/powerpoint/2010/main" val="1724415252"/>
      </p:ext>
    </p:extLst>
  </p:cSld>
  <p:clrMapOvr>
    <a:masterClrMapping/>
  </p:clrMapOvr>
  <p:transition spd="med">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73EF48-1E4A-49CA-B0CC-83491BB138BD}"/>
              </a:ext>
            </a:extLst>
          </p:cNvPr>
          <p:cNvSpPr txBox="1"/>
          <p:nvPr/>
        </p:nvSpPr>
        <p:spPr>
          <a:xfrm>
            <a:off x="228600" y="2667000"/>
            <a:ext cx="8382000" cy="416011"/>
          </a:xfrm>
          <a:prstGeom prst="rect">
            <a:avLst/>
          </a:prstGeom>
          <a:noFill/>
        </p:spPr>
        <p:txBody>
          <a:bodyPr wrap="square" rtlCol="0">
            <a:spAutoFit/>
          </a:bodyPr>
          <a:lstStyle/>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id="{9349FBD0-5A5E-4F51-8DA1-3CF6A5DD5961}"/>
              </a:ext>
            </a:extLst>
          </p:cNvPr>
          <p:cNvSpPr/>
          <p:nvPr/>
        </p:nvSpPr>
        <p:spPr>
          <a:xfrm>
            <a:off x="228600" y="914400"/>
            <a:ext cx="8382000" cy="4462760"/>
          </a:xfrm>
          <a:prstGeom prst="rect">
            <a:avLst/>
          </a:prstGeom>
        </p:spPr>
        <p:txBody>
          <a:bodyPr wrap="square">
            <a:spAutoFit/>
          </a:bodyPr>
          <a:lstStyle/>
          <a:p>
            <a:r>
              <a:rPr lang="en-US" b="1" dirty="0"/>
              <a:t>Hyper Parameters &amp; Tuning  (</a:t>
            </a:r>
            <a:r>
              <a:rPr lang="en-US" b="1" dirty="0" err="1"/>
              <a:t>GridsearchCV</a:t>
            </a:r>
            <a:r>
              <a:rPr lang="en-US" b="1" dirty="0"/>
              <a:t>/ </a:t>
            </a:r>
            <a:r>
              <a:rPr lang="en-US" b="1" dirty="0" err="1"/>
              <a:t>RandomizedSearchCv</a:t>
            </a:r>
            <a:r>
              <a:rPr lang="en-US" b="1" dirty="0"/>
              <a:t>)</a:t>
            </a:r>
          </a:p>
          <a:p>
            <a:endParaRPr lang="en-US" sz="1400" b="1" i="1" dirty="0"/>
          </a:p>
          <a:p>
            <a:r>
              <a:rPr lang="en-US" dirty="0" err="1"/>
              <a:t>RandomizedSearchCV</a:t>
            </a:r>
            <a:r>
              <a:rPr lang="en-US" dirty="0"/>
              <a:t> – </a:t>
            </a:r>
          </a:p>
          <a:p>
            <a:endParaRPr lang="en-US" dirty="0"/>
          </a:p>
          <a:p>
            <a:pPr marL="342900" indent="-342900">
              <a:buFont typeface="+mj-lt"/>
              <a:buAutoNum type="arabicPeriod"/>
            </a:pPr>
            <a:r>
              <a:rPr lang="en-US" dirty="0"/>
              <a:t>Random search differs from grid search. Instead of providing a discrete set of values to explore on each hyperparameter (parameter grid), we provide a statistical distribution.</a:t>
            </a:r>
          </a:p>
          <a:p>
            <a:pPr marL="342900" indent="-342900">
              <a:buFont typeface="+mj-lt"/>
              <a:buAutoNum type="arabicPeriod"/>
            </a:pPr>
            <a:endParaRPr lang="en-US" dirty="0"/>
          </a:p>
          <a:p>
            <a:pPr marL="342900" indent="-342900">
              <a:buFont typeface="+mj-lt"/>
              <a:buAutoNum type="arabicPeriod"/>
            </a:pPr>
            <a:r>
              <a:rPr lang="en-US" dirty="0"/>
              <a:t>Values for the different hyper parameters are picked up at random from this combine distribution</a:t>
            </a:r>
          </a:p>
          <a:p>
            <a:pPr marL="342900" indent="-342900">
              <a:buFont typeface="+mj-lt"/>
              <a:buAutoNum type="arabicPeriod"/>
            </a:pPr>
            <a:endParaRPr lang="en-US" dirty="0"/>
          </a:p>
          <a:p>
            <a:pPr marL="342900" indent="-342900">
              <a:buFont typeface="+mj-lt"/>
              <a:buAutoNum type="arabicPeriod"/>
            </a:pPr>
            <a:r>
              <a:rPr lang="en-US" dirty="0"/>
              <a:t>The motivation to use random search in place of grid search is that for many cases, hyperparameters are not </a:t>
            </a:r>
            <a:r>
              <a:rPr lang="en-US" i="1" dirty="0"/>
              <a:t>equally</a:t>
            </a:r>
            <a:r>
              <a:rPr lang="en-US" dirty="0"/>
              <a:t> important.</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2" name="TextBox 1">
            <a:extLst>
              <a:ext uri="{FF2B5EF4-FFF2-40B4-BE49-F238E27FC236}">
                <a16:creationId xmlns:a16="http://schemas.microsoft.com/office/drawing/2014/main" id="{1E0BC51E-ADF0-4A16-8744-CC33586F8D72}"/>
              </a:ext>
            </a:extLst>
          </p:cNvPr>
          <p:cNvSpPr txBox="1"/>
          <p:nvPr/>
        </p:nvSpPr>
        <p:spPr>
          <a:xfrm>
            <a:off x="762000" y="4572000"/>
            <a:ext cx="7696200" cy="830997"/>
          </a:xfrm>
          <a:prstGeom prst="rect">
            <a:avLst/>
          </a:prstGeom>
          <a:noFill/>
        </p:spPr>
        <p:txBody>
          <a:bodyPr wrap="square" rtlCol="0">
            <a:spAutoFit/>
          </a:bodyPr>
          <a:lstStyle/>
          <a:p>
            <a:r>
              <a:rPr lang="en-US" sz="1200" i="1" dirty="0"/>
              <a:t>A Gaussian process analysis of the function from hyper-parameters  to validation set performance reveals that </a:t>
            </a:r>
            <a:r>
              <a:rPr lang="en-US" sz="1200" b="1" i="1" dirty="0"/>
              <a:t>for most data sets only  a few of the hyper-parameters really matter, but that different hyper-parameters are important on different data sets</a:t>
            </a:r>
            <a:r>
              <a:rPr lang="en-US" sz="1200" i="1" dirty="0"/>
              <a:t>. This phenomenon makes grid search a poor choice for configuring</a:t>
            </a:r>
          </a:p>
          <a:p>
            <a:r>
              <a:rPr lang="en-US" sz="1200" i="1" dirty="0"/>
              <a:t> algorithms for new data sets. - </a:t>
            </a:r>
            <a:r>
              <a:rPr lang="en-US" sz="1200" i="1" dirty="0" err="1">
                <a:hlinkClick r:id="rId3"/>
              </a:rPr>
              <a:t>Bergstra</a:t>
            </a:r>
            <a:r>
              <a:rPr lang="en-US" sz="1200" i="1" dirty="0">
                <a:hlinkClick r:id="rId3"/>
              </a:rPr>
              <a:t>, 2012</a:t>
            </a:r>
            <a:endParaRPr lang="en-US" sz="1200" dirty="0">
              <a:solidFill>
                <a:schemeClr val="tx1">
                  <a:lumMod val="50000"/>
                  <a:lumOff val="50000"/>
                </a:schemeClr>
              </a:solidFill>
            </a:endParaRPr>
          </a:p>
        </p:txBody>
      </p:sp>
      <p:pic>
        <p:nvPicPr>
          <p:cNvPr id="7" name="Picture 6">
            <a:extLst>
              <a:ext uri="{FF2B5EF4-FFF2-40B4-BE49-F238E27FC236}">
                <a16:creationId xmlns:a16="http://schemas.microsoft.com/office/drawing/2014/main" id="{A62A6C04-0A03-4A77-84B2-1B9B414B38AE}"/>
              </a:ext>
            </a:extLst>
          </p:cNvPr>
          <p:cNvPicPr>
            <a:picLocks noChangeAspect="1"/>
          </p:cNvPicPr>
          <p:nvPr/>
        </p:nvPicPr>
        <p:blipFill>
          <a:blip r:embed="rId4"/>
          <a:stretch>
            <a:fillRect/>
          </a:stretch>
        </p:blipFill>
        <p:spPr>
          <a:xfrm>
            <a:off x="5174691" y="5257800"/>
            <a:ext cx="2341406" cy="1121237"/>
          </a:xfrm>
          <a:prstGeom prst="rect">
            <a:avLst/>
          </a:prstGeom>
        </p:spPr>
      </p:pic>
      <p:sp>
        <p:nvSpPr>
          <p:cNvPr id="8" name="Rectangle 7">
            <a:extLst>
              <a:ext uri="{FF2B5EF4-FFF2-40B4-BE49-F238E27FC236}">
                <a16:creationId xmlns:a16="http://schemas.microsoft.com/office/drawing/2014/main" id="{7477D14F-A09C-4FAD-9362-DD8BB87DE33A}"/>
              </a:ext>
            </a:extLst>
          </p:cNvPr>
          <p:cNvSpPr/>
          <p:nvPr/>
        </p:nvSpPr>
        <p:spPr>
          <a:xfrm>
            <a:off x="2362200" y="5936988"/>
            <a:ext cx="2754280" cy="369332"/>
          </a:xfrm>
          <a:prstGeom prst="rect">
            <a:avLst/>
          </a:prstGeom>
        </p:spPr>
        <p:txBody>
          <a:bodyPr wrap="none">
            <a:spAutoFit/>
          </a:bodyPr>
          <a:lstStyle/>
          <a:p>
            <a:r>
              <a:rPr lang="en-US" dirty="0">
                <a:solidFill>
                  <a:srgbClr val="3C484E"/>
                </a:solidFill>
                <a:latin typeface="Georgia" panose="02040502050405020303" pitchFamily="18" charset="0"/>
              </a:rPr>
              <a:t>Picture by </a:t>
            </a:r>
            <a:r>
              <a:rPr lang="en-US" dirty="0" err="1">
                <a:solidFill>
                  <a:srgbClr val="3EB0EF"/>
                </a:solidFill>
                <a:latin typeface="Georgia" panose="02040502050405020303" pitchFamily="18" charset="0"/>
                <a:hlinkClick r:id="rId3"/>
              </a:rPr>
              <a:t>Bergstra</a:t>
            </a:r>
            <a:r>
              <a:rPr lang="en-US" dirty="0">
                <a:solidFill>
                  <a:srgbClr val="3EB0EF"/>
                </a:solidFill>
                <a:latin typeface="Georgia" panose="02040502050405020303" pitchFamily="18" charset="0"/>
                <a:hlinkClick r:id="rId3"/>
              </a:rPr>
              <a:t>, 2012</a:t>
            </a:r>
            <a:endParaRPr lang="en-US" dirty="0"/>
          </a:p>
        </p:txBody>
      </p:sp>
      <p:graphicFrame>
        <p:nvGraphicFramePr>
          <p:cNvPr id="3" name="Object 2">
            <a:extLst>
              <a:ext uri="{FF2B5EF4-FFF2-40B4-BE49-F238E27FC236}">
                <a16:creationId xmlns:a16="http://schemas.microsoft.com/office/drawing/2014/main" id="{A12F5BBB-41B4-45A0-8D30-C4978704A09F}"/>
              </a:ext>
            </a:extLst>
          </p:cNvPr>
          <p:cNvGraphicFramePr>
            <a:graphicFrameLocks noChangeAspect="1"/>
          </p:cNvGraphicFramePr>
          <p:nvPr/>
        </p:nvGraphicFramePr>
        <p:xfrm>
          <a:off x="7983537" y="5236530"/>
          <a:ext cx="796925" cy="419100"/>
        </p:xfrm>
        <a:graphic>
          <a:graphicData uri="http://schemas.openxmlformats.org/presentationml/2006/ole">
            <mc:AlternateContent xmlns:mc="http://schemas.openxmlformats.org/markup-compatibility/2006">
              <mc:Choice xmlns:v="urn:schemas-microsoft-com:vml" Requires="v">
                <p:oleObj spid="_x0000_s28691" name="Packager Shell Object" showAsIcon="1" r:id="rId5" imgW="797400" imgH="419040" progId="Package">
                  <p:embed/>
                </p:oleObj>
              </mc:Choice>
              <mc:Fallback>
                <p:oleObj name="Packager Shell Object" showAsIcon="1" r:id="rId5" imgW="797400" imgH="419040" progId="Package">
                  <p:embed/>
                  <p:pic>
                    <p:nvPicPr>
                      <p:cNvPr id="3" name="Object 2">
                        <a:extLst>
                          <a:ext uri="{FF2B5EF4-FFF2-40B4-BE49-F238E27FC236}">
                            <a16:creationId xmlns:a16="http://schemas.microsoft.com/office/drawing/2014/main" id="{A12F5BBB-41B4-45A0-8D30-C4978704A09F}"/>
                          </a:ext>
                        </a:extLst>
                      </p:cNvPr>
                      <p:cNvPicPr/>
                      <p:nvPr/>
                    </p:nvPicPr>
                    <p:blipFill>
                      <a:blip r:embed="rId6"/>
                      <a:stretch>
                        <a:fillRect/>
                      </a:stretch>
                    </p:blipFill>
                    <p:spPr>
                      <a:xfrm>
                        <a:off x="7983537" y="5236530"/>
                        <a:ext cx="796925" cy="419100"/>
                      </a:xfrm>
                      <a:prstGeom prst="rect">
                        <a:avLst/>
                      </a:prstGeom>
                    </p:spPr>
                  </p:pic>
                </p:oleObj>
              </mc:Fallback>
            </mc:AlternateContent>
          </a:graphicData>
        </a:graphic>
      </p:graphicFrame>
    </p:spTree>
    <p:extLst>
      <p:ext uri="{BB962C8B-B14F-4D97-AF65-F5344CB8AC3E}">
        <p14:creationId xmlns:p14="http://schemas.microsoft.com/office/powerpoint/2010/main" val="3255738702"/>
      </p:ext>
    </p:extLst>
  </p:cSld>
  <p:clrMapOvr>
    <a:masterClrMapping/>
  </p:clrMapOvr>
  <p:transition spd="med">
    <p:wipe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B167D890-7F49-45E6-850B-42AFF2BBC82F}"/>
              </a:ext>
            </a:extLst>
          </p:cNvPr>
          <p:cNvSpPr txBox="1"/>
          <p:nvPr/>
        </p:nvSpPr>
        <p:spPr>
          <a:xfrm>
            <a:off x="1905000" y="3962400"/>
            <a:ext cx="2057271" cy="307777"/>
          </a:xfrm>
          <a:prstGeom prst="rect">
            <a:avLst/>
          </a:prstGeom>
          <a:noFill/>
        </p:spPr>
        <p:txBody>
          <a:bodyPr wrap="square" rtlCol="0">
            <a:spAutoFit/>
          </a:bodyPr>
          <a:lstStyle/>
          <a:p>
            <a:r>
              <a:rPr lang="en-US" sz="1400" dirty="0"/>
              <a:t>Hyper parameter space</a:t>
            </a:r>
          </a:p>
        </p:txBody>
      </p:sp>
      <p:sp>
        <p:nvSpPr>
          <p:cNvPr id="55" name="TextBox 54">
            <a:extLst>
              <a:ext uri="{FF2B5EF4-FFF2-40B4-BE49-F238E27FC236}">
                <a16:creationId xmlns:a16="http://schemas.microsoft.com/office/drawing/2014/main" id="{6A08AEFF-74A1-4BB3-AF1A-F8B30035C13A}"/>
              </a:ext>
            </a:extLst>
          </p:cNvPr>
          <p:cNvSpPr txBox="1"/>
          <p:nvPr/>
        </p:nvSpPr>
        <p:spPr>
          <a:xfrm>
            <a:off x="4853871" y="1346317"/>
            <a:ext cx="2712858" cy="830997"/>
          </a:xfrm>
          <a:prstGeom prst="rect">
            <a:avLst/>
          </a:prstGeom>
          <a:noFill/>
        </p:spPr>
        <p:txBody>
          <a:bodyPr wrap="square" rtlCol="0">
            <a:spAutoFit/>
          </a:bodyPr>
          <a:lstStyle/>
          <a:p>
            <a:r>
              <a:rPr lang="en-US" sz="1200" dirty="0"/>
              <a:t>Randomly pick up n-</a:t>
            </a:r>
            <a:r>
              <a:rPr lang="en-US" sz="1200" dirty="0" err="1"/>
              <a:t>iter</a:t>
            </a:r>
            <a:r>
              <a:rPr lang="en-US" sz="1200" dirty="0"/>
              <a:t> samples from the hyper parameter distribution as sample, Use it K times and find avg performance</a:t>
            </a:r>
          </a:p>
        </p:txBody>
      </p:sp>
      <p:pic>
        <p:nvPicPr>
          <p:cNvPr id="56" name="Picture 55">
            <a:extLst>
              <a:ext uri="{FF2B5EF4-FFF2-40B4-BE49-F238E27FC236}">
                <a16:creationId xmlns:a16="http://schemas.microsoft.com/office/drawing/2014/main" id="{5538C3F4-DE8E-4D62-B967-B5228794E338}"/>
              </a:ext>
            </a:extLst>
          </p:cNvPr>
          <p:cNvPicPr>
            <a:picLocks noChangeAspect="1"/>
          </p:cNvPicPr>
          <p:nvPr/>
        </p:nvPicPr>
        <p:blipFill>
          <a:blip r:embed="rId2"/>
          <a:stretch>
            <a:fillRect/>
          </a:stretch>
        </p:blipFill>
        <p:spPr>
          <a:xfrm>
            <a:off x="5476875" y="2324100"/>
            <a:ext cx="2524125" cy="1962150"/>
          </a:xfrm>
          <a:prstGeom prst="rect">
            <a:avLst/>
          </a:prstGeom>
        </p:spPr>
      </p:pic>
      <p:sp>
        <p:nvSpPr>
          <p:cNvPr id="57" name="Left Brace 56">
            <a:extLst>
              <a:ext uri="{FF2B5EF4-FFF2-40B4-BE49-F238E27FC236}">
                <a16:creationId xmlns:a16="http://schemas.microsoft.com/office/drawing/2014/main" id="{8FC46924-5362-474A-A5D8-560EB51730C9}"/>
              </a:ext>
            </a:extLst>
          </p:cNvPr>
          <p:cNvSpPr/>
          <p:nvPr/>
        </p:nvSpPr>
        <p:spPr>
          <a:xfrm rot="5400000">
            <a:off x="6563556" y="1343025"/>
            <a:ext cx="533400" cy="19621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E1C3D2E1-A8D9-4501-9167-19B503FB792F}"/>
              </a:ext>
            </a:extLst>
          </p:cNvPr>
          <p:cNvSpPr txBox="1"/>
          <p:nvPr/>
        </p:nvSpPr>
        <p:spPr>
          <a:xfrm>
            <a:off x="4800600" y="955774"/>
            <a:ext cx="3124200" cy="369332"/>
          </a:xfrm>
          <a:prstGeom prst="rect">
            <a:avLst/>
          </a:prstGeom>
          <a:noFill/>
        </p:spPr>
        <p:txBody>
          <a:bodyPr wrap="square" rtlCol="0">
            <a:spAutoFit/>
          </a:bodyPr>
          <a:lstStyle/>
          <a:p>
            <a:r>
              <a:rPr lang="en-US" b="1" dirty="0" err="1"/>
              <a:t>RandomizedSearchCV</a:t>
            </a:r>
            <a:endParaRPr lang="en-US" b="1" dirty="0"/>
          </a:p>
        </p:txBody>
      </p:sp>
      <p:sp>
        <p:nvSpPr>
          <p:cNvPr id="62" name="TextBox 61">
            <a:extLst>
              <a:ext uri="{FF2B5EF4-FFF2-40B4-BE49-F238E27FC236}">
                <a16:creationId xmlns:a16="http://schemas.microsoft.com/office/drawing/2014/main" id="{9EEB81C9-37BC-447A-8BFB-C9A39A379A9C}"/>
              </a:ext>
            </a:extLst>
          </p:cNvPr>
          <p:cNvSpPr txBox="1"/>
          <p:nvPr/>
        </p:nvSpPr>
        <p:spPr>
          <a:xfrm>
            <a:off x="771600" y="4267200"/>
            <a:ext cx="4082271" cy="307777"/>
          </a:xfrm>
          <a:prstGeom prst="rect">
            <a:avLst/>
          </a:prstGeom>
          <a:noFill/>
        </p:spPr>
        <p:txBody>
          <a:bodyPr wrap="square" rtlCol="0">
            <a:spAutoFit/>
          </a:bodyPr>
          <a:lstStyle/>
          <a:p>
            <a:r>
              <a:rPr lang="en-US" sz="1400" b="1" dirty="0"/>
              <a:t>Ref:</a:t>
            </a:r>
            <a:r>
              <a:rPr lang="en-US" sz="1400" dirty="0"/>
              <a:t> </a:t>
            </a:r>
            <a:r>
              <a:rPr lang="en-US" sz="1400" dirty="0" err="1"/>
              <a:t>RandomizedSearchCV_GridSearchCV.ipynb</a:t>
            </a:r>
            <a:endParaRPr lang="en-US" sz="1400" dirty="0"/>
          </a:p>
        </p:txBody>
      </p:sp>
      <p:pic>
        <p:nvPicPr>
          <p:cNvPr id="18" name="Picture 17">
            <a:extLst>
              <a:ext uri="{FF2B5EF4-FFF2-40B4-BE49-F238E27FC236}">
                <a16:creationId xmlns:a16="http://schemas.microsoft.com/office/drawing/2014/main" id="{2C7126E4-949D-44FE-B322-C4915F328867}"/>
              </a:ext>
            </a:extLst>
          </p:cNvPr>
          <p:cNvPicPr>
            <a:picLocks noChangeAspect="1"/>
          </p:cNvPicPr>
          <p:nvPr/>
        </p:nvPicPr>
        <p:blipFill>
          <a:blip r:embed="rId3"/>
          <a:stretch>
            <a:fillRect/>
          </a:stretch>
        </p:blipFill>
        <p:spPr>
          <a:xfrm>
            <a:off x="811512" y="1143000"/>
            <a:ext cx="3892280" cy="2849705"/>
          </a:xfrm>
          <a:prstGeom prst="rect">
            <a:avLst/>
          </a:prstGeom>
        </p:spPr>
      </p:pic>
      <p:sp>
        <p:nvSpPr>
          <p:cNvPr id="22" name="Oval 21">
            <a:extLst>
              <a:ext uri="{FF2B5EF4-FFF2-40B4-BE49-F238E27FC236}">
                <a16:creationId xmlns:a16="http://schemas.microsoft.com/office/drawing/2014/main" id="{9502D4B2-5930-44A6-B70D-1B7125A78B78}"/>
              </a:ext>
            </a:extLst>
          </p:cNvPr>
          <p:cNvSpPr/>
          <p:nvPr/>
        </p:nvSpPr>
        <p:spPr>
          <a:xfrm>
            <a:off x="3124764" y="2505719"/>
            <a:ext cx="151836" cy="8185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59A2F0D-9E9A-424F-8DE9-9311A1C40B35}"/>
              </a:ext>
            </a:extLst>
          </p:cNvPr>
          <p:cNvSpPr txBox="1"/>
          <p:nvPr/>
        </p:nvSpPr>
        <p:spPr>
          <a:xfrm>
            <a:off x="228600" y="4648200"/>
            <a:ext cx="8458200" cy="2031325"/>
          </a:xfrm>
          <a:prstGeom prst="rect">
            <a:avLst/>
          </a:prstGeom>
          <a:noFill/>
        </p:spPr>
        <p:txBody>
          <a:bodyPr wrap="square" rtlCol="0">
            <a:spAutoFit/>
          </a:bodyPr>
          <a:lstStyle/>
          <a:p>
            <a:pPr marL="342900" indent="-342900">
              <a:buFont typeface="+mj-lt"/>
              <a:buAutoNum type="arabicPeriod" startAt="4"/>
            </a:pPr>
            <a:r>
              <a:rPr lang="en-US" sz="1400" dirty="0"/>
              <a:t>In contrast to GridSearchCV, not all combinations are evaluated. A fixed number of parameter settings is sampled from the specified distributions. </a:t>
            </a:r>
          </a:p>
          <a:p>
            <a:pPr marL="342900" indent="-342900">
              <a:buFont typeface="+mj-lt"/>
              <a:buAutoNum type="arabicPeriod" startAt="4"/>
            </a:pPr>
            <a:r>
              <a:rPr lang="en-US" sz="1400" dirty="0"/>
              <a:t>The number of parameter settings that are tried is given by </a:t>
            </a:r>
            <a:r>
              <a:rPr lang="en-US" sz="1400" dirty="0" err="1"/>
              <a:t>n_iter</a:t>
            </a:r>
            <a:endParaRPr lang="en-US" sz="1400" dirty="0"/>
          </a:p>
          <a:p>
            <a:pPr marL="342900" indent="-342900">
              <a:buFont typeface="+mj-lt"/>
              <a:buAutoNum type="arabicPeriod" startAt="4"/>
            </a:pPr>
            <a:r>
              <a:rPr lang="en-US" sz="1400" u="sng" dirty="0"/>
              <a:t>If all parameters are presented as a list, sampling without replacement is performed</a:t>
            </a:r>
            <a:r>
              <a:rPr lang="en-US" sz="1400" dirty="0"/>
              <a:t>. </a:t>
            </a:r>
            <a:r>
              <a:rPr lang="en-US" sz="1400" u="sng" dirty="0"/>
              <a:t>If at least one parameter is given as a distribution, sampling with replacement is used</a:t>
            </a:r>
            <a:r>
              <a:rPr lang="en-US" sz="1400" dirty="0"/>
              <a:t>. It is highly recommended to use continuous distributions for continuous parameters</a:t>
            </a:r>
          </a:p>
          <a:p>
            <a:pPr marL="342900" indent="-342900">
              <a:buFont typeface="+mj-lt"/>
              <a:buAutoNum type="arabicPeriod" startAt="4"/>
            </a:pPr>
            <a:r>
              <a:rPr lang="en-US" sz="1400" dirty="0" err="1"/>
              <a:t>Randomsearch</a:t>
            </a:r>
            <a:r>
              <a:rPr lang="en-US" sz="1400" dirty="0"/>
              <a:t> has higher chance of hitting the right combination than </a:t>
            </a:r>
            <a:r>
              <a:rPr lang="en-US" sz="1400" dirty="0" err="1"/>
              <a:t>gridsearch</a:t>
            </a:r>
            <a:r>
              <a:rPr lang="en-US" sz="1400" dirty="0"/>
              <a:t>. Ref: Decision_Tree_Regressor_Concrete_Regularization_GridSearchCV.ipynb</a:t>
            </a:r>
          </a:p>
          <a:p>
            <a:pPr marL="342900" indent="-342900">
              <a:buFont typeface="+mj-lt"/>
              <a:buAutoNum type="arabicPeriod" startAt="4"/>
            </a:pPr>
            <a:endParaRPr lang="en-US" sz="1400" dirty="0"/>
          </a:p>
        </p:txBody>
      </p:sp>
      <p:sp>
        <p:nvSpPr>
          <p:cNvPr id="47" name="Oval 46">
            <a:extLst>
              <a:ext uri="{FF2B5EF4-FFF2-40B4-BE49-F238E27FC236}">
                <a16:creationId xmlns:a16="http://schemas.microsoft.com/office/drawing/2014/main" id="{79FC20F9-DB20-4B3A-BFD3-F1F9ED293F96}"/>
              </a:ext>
            </a:extLst>
          </p:cNvPr>
          <p:cNvSpPr/>
          <p:nvPr/>
        </p:nvSpPr>
        <p:spPr>
          <a:xfrm>
            <a:off x="3277164" y="2658119"/>
            <a:ext cx="151836" cy="8185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39B3A5D-395F-4A08-A928-5F9D39001675}"/>
              </a:ext>
            </a:extLst>
          </p:cNvPr>
          <p:cNvSpPr/>
          <p:nvPr/>
        </p:nvSpPr>
        <p:spPr>
          <a:xfrm>
            <a:off x="2819400" y="2438400"/>
            <a:ext cx="151836" cy="8185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0B3834D-E74D-4BB9-9F6E-7FF0A6EEC9E2}"/>
              </a:ext>
            </a:extLst>
          </p:cNvPr>
          <p:cNvSpPr/>
          <p:nvPr/>
        </p:nvSpPr>
        <p:spPr>
          <a:xfrm>
            <a:off x="2971800" y="2590800"/>
            <a:ext cx="151836" cy="8185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CFF95F4-39E3-4024-A95B-B4932F96D58B}"/>
              </a:ext>
            </a:extLst>
          </p:cNvPr>
          <p:cNvSpPr/>
          <p:nvPr/>
        </p:nvSpPr>
        <p:spPr>
          <a:xfrm>
            <a:off x="2514600" y="2743200"/>
            <a:ext cx="151836" cy="8185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17CF212-35E2-4068-B669-962BE634CE24}"/>
              </a:ext>
            </a:extLst>
          </p:cNvPr>
          <p:cNvSpPr/>
          <p:nvPr/>
        </p:nvSpPr>
        <p:spPr>
          <a:xfrm>
            <a:off x="2667000" y="3118546"/>
            <a:ext cx="151836" cy="8185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A68C0CE-641A-4014-B4ED-541A443CEA43}"/>
              </a:ext>
            </a:extLst>
          </p:cNvPr>
          <p:cNvSpPr/>
          <p:nvPr/>
        </p:nvSpPr>
        <p:spPr>
          <a:xfrm>
            <a:off x="2438400" y="2209800"/>
            <a:ext cx="151836" cy="8185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F88D2940-A144-4E93-B84A-37210A84B97B}"/>
              </a:ext>
            </a:extLst>
          </p:cNvPr>
          <p:cNvCxnSpPr>
            <a:stCxn id="61" idx="5"/>
            <a:endCxn id="55" idx="1"/>
          </p:cNvCxnSpPr>
          <p:nvPr/>
        </p:nvCxnSpPr>
        <p:spPr>
          <a:xfrm flipV="1">
            <a:off x="2568000" y="1761816"/>
            <a:ext cx="2285871" cy="51785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3" name="Straight Arrow Connector 62">
            <a:extLst>
              <a:ext uri="{FF2B5EF4-FFF2-40B4-BE49-F238E27FC236}">
                <a16:creationId xmlns:a16="http://schemas.microsoft.com/office/drawing/2014/main" id="{37F4920F-7E30-4162-A986-FF59411E0537}"/>
              </a:ext>
            </a:extLst>
          </p:cNvPr>
          <p:cNvCxnSpPr>
            <a:cxnSpLocks/>
            <a:stCxn id="58" idx="0"/>
            <a:endCxn id="55" idx="1"/>
          </p:cNvCxnSpPr>
          <p:nvPr/>
        </p:nvCxnSpPr>
        <p:spPr>
          <a:xfrm flipV="1">
            <a:off x="2590518" y="1761816"/>
            <a:ext cx="2263353" cy="98138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4" name="Straight Arrow Connector 63">
            <a:extLst>
              <a:ext uri="{FF2B5EF4-FFF2-40B4-BE49-F238E27FC236}">
                <a16:creationId xmlns:a16="http://schemas.microsoft.com/office/drawing/2014/main" id="{2E7D4832-6891-421F-B8CA-6340939F6BA9}"/>
              </a:ext>
            </a:extLst>
          </p:cNvPr>
          <p:cNvCxnSpPr>
            <a:cxnSpLocks/>
            <a:endCxn id="55" idx="1"/>
          </p:cNvCxnSpPr>
          <p:nvPr/>
        </p:nvCxnSpPr>
        <p:spPr>
          <a:xfrm flipV="1">
            <a:off x="2922194" y="1761816"/>
            <a:ext cx="1931677" cy="72069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5" name="Straight Arrow Connector 64">
            <a:extLst>
              <a:ext uri="{FF2B5EF4-FFF2-40B4-BE49-F238E27FC236}">
                <a16:creationId xmlns:a16="http://schemas.microsoft.com/office/drawing/2014/main" id="{C6CFB420-4AD6-4B57-9906-D28B46903BCA}"/>
              </a:ext>
            </a:extLst>
          </p:cNvPr>
          <p:cNvCxnSpPr>
            <a:cxnSpLocks/>
            <a:stCxn id="60" idx="5"/>
            <a:endCxn id="55" idx="1"/>
          </p:cNvCxnSpPr>
          <p:nvPr/>
        </p:nvCxnSpPr>
        <p:spPr>
          <a:xfrm flipV="1">
            <a:off x="2796600" y="1761816"/>
            <a:ext cx="2057271" cy="142659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6" name="Straight Arrow Connector 65">
            <a:extLst>
              <a:ext uri="{FF2B5EF4-FFF2-40B4-BE49-F238E27FC236}">
                <a16:creationId xmlns:a16="http://schemas.microsoft.com/office/drawing/2014/main" id="{25F0EA98-EC1F-4BC0-B485-ECE283203A39}"/>
              </a:ext>
            </a:extLst>
          </p:cNvPr>
          <p:cNvCxnSpPr>
            <a:cxnSpLocks/>
            <a:stCxn id="51" idx="5"/>
            <a:endCxn id="55" idx="1"/>
          </p:cNvCxnSpPr>
          <p:nvPr/>
        </p:nvCxnSpPr>
        <p:spPr>
          <a:xfrm flipV="1">
            <a:off x="3101400" y="1761816"/>
            <a:ext cx="1752471" cy="89885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7" name="Straight Arrow Connector 66">
            <a:extLst>
              <a:ext uri="{FF2B5EF4-FFF2-40B4-BE49-F238E27FC236}">
                <a16:creationId xmlns:a16="http://schemas.microsoft.com/office/drawing/2014/main" id="{67BC658D-E815-4C72-8714-692F698DEC0B}"/>
              </a:ext>
            </a:extLst>
          </p:cNvPr>
          <p:cNvCxnSpPr>
            <a:cxnSpLocks/>
            <a:endCxn id="55" idx="1"/>
          </p:cNvCxnSpPr>
          <p:nvPr/>
        </p:nvCxnSpPr>
        <p:spPr>
          <a:xfrm flipV="1">
            <a:off x="3140165" y="1761816"/>
            <a:ext cx="1713706" cy="78863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881236123"/>
      </p:ext>
    </p:extLst>
  </p:cSld>
  <p:clrMapOvr>
    <a:masterClrMapping/>
  </p:clrMapOvr>
  <p:transition spd="med">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C02E86E9-DB69-43B1-9216-AE91FA89ECCE}"/>
              </a:ext>
            </a:extLst>
          </p:cNvPr>
          <p:cNvSpPr txBox="1">
            <a:spLocks noChangeArrowheads="1"/>
          </p:cNvSpPr>
          <p:nvPr/>
        </p:nvSpPr>
        <p:spPr>
          <a:xfrm>
            <a:off x="3276600" y="2895600"/>
            <a:ext cx="2819400" cy="36933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fontAlgn="auto">
              <a:spcAft>
                <a:spcPts val="0"/>
              </a:spcAft>
              <a:buFont typeface="Arial"/>
              <a:buNone/>
            </a:pPr>
            <a:r>
              <a:rPr lang="en-IN" sz="1800" b="1" u="sng" dirty="0"/>
              <a:t>Pipelines</a:t>
            </a:r>
          </a:p>
        </p:txBody>
      </p:sp>
    </p:spTree>
    <p:extLst>
      <p:ext uri="{BB962C8B-B14F-4D97-AF65-F5344CB8AC3E}">
        <p14:creationId xmlns:p14="http://schemas.microsoft.com/office/powerpoint/2010/main" val="3508948123"/>
      </p:ext>
    </p:extLst>
  </p:cSld>
  <p:clrMapOvr>
    <a:masterClrMapping/>
  </p:clrMapOvr>
  <p:transition spd="med">
    <p:wipe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914400"/>
            <a:ext cx="8305800" cy="4093428"/>
          </a:xfrm>
          <a:prstGeom prst="rect">
            <a:avLst/>
          </a:prstGeom>
          <a:noFill/>
        </p:spPr>
        <p:txBody>
          <a:bodyPr wrap="square" rtlCol="0">
            <a:spAutoFit/>
          </a:bodyPr>
          <a:lstStyle/>
          <a:p>
            <a:r>
              <a:rPr lang="en-US" b="1" dirty="0"/>
              <a:t>What is a pipeline-</a:t>
            </a:r>
          </a:p>
          <a:p>
            <a:pPr marL="800100" lvl="1" indent="-342900" eaLnBrk="0" hangingPunct="0">
              <a:buFont typeface="+mj-lt"/>
              <a:buAutoNum type="alphaLcPeriod"/>
            </a:pPr>
            <a:endParaRPr lang="en-US" dirty="0"/>
          </a:p>
          <a:p>
            <a:pPr marL="342900" indent="-342900">
              <a:buFont typeface="+mj-lt"/>
              <a:buAutoNum type="arabicPeriod"/>
            </a:pPr>
            <a:r>
              <a:rPr lang="en-US" sz="1600" dirty="0">
                <a:solidFill>
                  <a:srgbClr val="000000"/>
                </a:solidFill>
              </a:rPr>
              <a:t>Almost always, we need to tie together many different processes that we use to prepare data for machine learning based model</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It is paramount that the stage of transformation of data represented by these processes are standardized</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Pipeline class of sklearn helps simplify the chaining of the transformation steps and the model</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Pipeline, along with the </a:t>
            </a:r>
            <a:r>
              <a:rPr lang="en-US" sz="1600" dirty="0" err="1">
                <a:solidFill>
                  <a:srgbClr val="000000"/>
                </a:solidFill>
              </a:rPr>
              <a:t>GridsearchCV</a:t>
            </a:r>
            <a:r>
              <a:rPr lang="en-US" sz="1600" dirty="0">
                <a:solidFill>
                  <a:srgbClr val="000000"/>
                </a:solidFill>
              </a:rPr>
              <a:t>  helps search over the hyperparameter space applicable at each stage</a:t>
            </a:r>
          </a:p>
          <a:p>
            <a:pPr marL="342900" indent="-342900">
              <a:buFont typeface="+mj-lt"/>
              <a:buAutoNum type="arabicPeriod"/>
            </a:pPr>
            <a:endParaRPr lang="en-US" sz="1600" dirty="0">
              <a:solidFill>
                <a:srgbClr val="000000"/>
              </a:solidFill>
            </a:endParaRPr>
          </a:p>
          <a:p>
            <a:endParaRPr lang="en-US" sz="1600" dirty="0">
              <a:solidFill>
                <a:srgbClr val="000000"/>
              </a:solidFill>
            </a:endParaRPr>
          </a:p>
          <a:p>
            <a:pPr marL="342900" indent="-342900">
              <a:buFont typeface="+mj-lt"/>
              <a:buAutoNum type="arabicPeriod"/>
            </a:pPr>
            <a:endParaRPr lang="en-US" sz="1600" dirty="0">
              <a:solidFill>
                <a:srgbClr val="000000"/>
              </a:solidFill>
            </a:endParaRPr>
          </a:p>
        </p:txBody>
      </p:sp>
    </p:spTree>
    <p:extLst>
      <p:ext uri="{BB962C8B-B14F-4D97-AF65-F5344CB8AC3E}">
        <p14:creationId xmlns:p14="http://schemas.microsoft.com/office/powerpoint/2010/main" val="533774829"/>
      </p:ext>
    </p:extLst>
  </p:cSld>
  <p:clrMapOvr>
    <a:masterClrMapping/>
  </p:clrMapOvr>
  <p:transition spd="med">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203196" y="1066800"/>
            <a:ext cx="8795664" cy="369332"/>
          </a:xfrm>
        </p:spPr>
        <p:txBody>
          <a:bodyPr wrap="square">
            <a:spAutoFit/>
          </a:bodyPr>
          <a:lstStyle/>
          <a:p>
            <a:pPr marL="342900" indent="-342900">
              <a:buNone/>
            </a:pPr>
            <a:r>
              <a:rPr lang="en-US" altLang="en-US" sz="1800" u="sng" dirty="0">
                <a:latin typeface="Arial" charset="0"/>
              </a:rPr>
              <a:t>Modelling Errors </a:t>
            </a:r>
            <a:r>
              <a:rPr lang="en-US" altLang="en-US" sz="1800" u="sng" dirty="0" err="1">
                <a:latin typeface="Arial" charset="0"/>
              </a:rPr>
              <a:t>Visaual</a:t>
            </a:r>
            <a:r>
              <a:rPr lang="en-US" altLang="en-US" sz="1800" u="sng" dirty="0">
                <a:latin typeface="Arial" charset="0"/>
              </a:rPr>
              <a:t> demo of variance in training and test data</a:t>
            </a:r>
            <a:endParaRPr lang="en-IN" sz="1800" dirty="0"/>
          </a:p>
        </p:txBody>
      </p:sp>
      <p:sp>
        <p:nvSpPr>
          <p:cNvPr id="182276" name="AutoShape 4" descr="Image result for Euclidean distance formu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7A4A99ED-29A3-46AC-9FA9-36313768003C}"/>
              </a:ext>
            </a:extLst>
          </p:cNvPr>
          <p:cNvPicPr>
            <a:picLocks noChangeAspect="1"/>
          </p:cNvPicPr>
          <p:nvPr/>
        </p:nvPicPr>
        <p:blipFill>
          <a:blip r:embed="rId3"/>
          <a:stretch>
            <a:fillRect/>
          </a:stretch>
        </p:blipFill>
        <p:spPr>
          <a:xfrm>
            <a:off x="307974" y="2209800"/>
            <a:ext cx="8378826" cy="4185391"/>
          </a:xfrm>
          <a:prstGeom prst="rect">
            <a:avLst/>
          </a:prstGeom>
        </p:spPr>
      </p:pic>
      <p:sp>
        <p:nvSpPr>
          <p:cNvPr id="2" name="TextBox 1">
            <a:extLst>
              <a:ext uri="{FF2B5EF4-FFF2-40B4-BE49-F238E27FC236}">
                <a16:creationId xmlns:a16="http://schemas.microsoft.com/office/drawing/2014/main" id="{8414AE40-DEC8-4BF1-A7EF-10895707731E}"/>
              </a:ext>
            </a:extLst>
          </p:cNvPr>
          <p:cNvSpPr txBox="1"/>
          <p:nvPr/>
        </p:nvSpPr>
        <p:spPr>
          <a:xfrm>
            <a:off x="427718" y="1676400"/>
            <a:ext cx="2663826" cy="261610"/>
          </a:xfrm>
          <a:prstGeom prst="rect">
            <a:avLst/>
          </a:prstGeom>
          <a:noFill/>
        </p:spPr>
        <p:txBody>
          <a:bodyPr wrap="square" rtlCol="0">
            <a:spAutoFit/>
          </a:bodyPr>
          <a:lstStyle/>
          <a:p>
            <a:pPr algn="ctr"/>
            <a:r>
              <a:rPr lang="en-US" sz="1100" b="1" dirty="0"/>
              <a:t>Sample Data (Analytics Base Table)</a:t>
            </a:r>
          </a:p>
        </p:txBody>
      </p:sp>
      <p:sp>
        <p:nvSpPr>
          <p:cNvPr id="6" name="TextBox 5">
            <a:extLst>
              <a:ext uri="{FF2B5EF4-FFF2-40B4-BE49-F238E27FC236}">
                <a16:creationId xmlns:a16="http://schemas.microsoft.com/office/drawing/2014/main" id="{C742267D-CAFF-44DC-9586-74E4335A8ED1}"/>
              </a:ext>
            </a:extLst>
          </p:cNvPr>
          <p:cNvSpPr txBox="1"/>
          <p:nvPr/>
        </p:nvSpPr>
        <p:spPr>
          <a:xfrm>
            <a:off x="3091544" y="1665514"/>
            <a:ext cx="2663826" cy="430887"/>
          </a:xfrm>
          <a:prstGeom prst="rect">
            <a:avLst/>
          </a:prstGeom>
          <a:noFill/>
        </p:spPr>
        <p:txBody>
          <a:bodyPr wrap="square" rtlCol="0">
            <a:spAutoFit/>
          </a:bodyPr>
          <a:lstStyle/>
          <a:p>
            <a:pPr algn="ctr"/>
            <a:r>
              <a:rPr lang="en-US" sz="1100" b="1" dirty="0"/>
              <a:t>Three Random Training Sets From ABT</a:t>
            </a:r>
          </a:p>
        </p:txBody>
      </p:sp>
      <p:sp>
        <p:nvSpPr>
          <p:cNvPr id="7" name="TextBox 6">
            <a:extLst>
              <a:ext uri="{FF2B5EF4-FFF2-40B4-BE49-F238E27FC236}">
                <a16:creationId xmlns:a16="http://schemas.microsoft.com/office/drawing/2014/main" id="{3FFB3E60-1DC9-4D9B-A129-AAEDB04F377C}"/>
              </a:ext>
            </a:extLst>
          </p:cNvPr>
          <p:cNvSpPr txBox="1"/>
          <p:nvPr/>
        </p:nvSpPr>
        <p:spPr>
          <a:xfrm>
            <a:off x="5755370" y="1664379"/>
            <a:ext cx="2663826" cy="261610"/>
          </a:xfrm>
          <a:prstGeom prst="rect">
            <a:avLst/>
          </a:prstGeom>
          <a:noFill/>
        </p:spPr>
        <p:txBody>
          <a:bodyPr wrap="square" rtlCol="0">
            <a:spAutoFit/>
          </a:bodyPr>
          <a:lstStyle/>
          <a:p>
            <a:pPr algn="ctr"/>
            <a:r>
              <a:rPr lang="en-US" sz="1100" b="1" dirty="0"/>
              <a:t>Three Random Test Sets From ABT</a:t>
            </a:r>
          </a:p>
        </p:txBody>
      </p:sp>
    </p:spTree>
    <p:extLst>
      <p:ext uri="{BB962C8B-B14F-4D97-AF65-F5344CB8AC3E}">
        <p14:creationId xmlns:p14="http://schemas.microsoft.com/office/powerpoint/2010/main" val="3969596382"/>
      </p:ext>
    </p:extLst>
  </p:cSld>
  <p:clrMapOvr>
    <a:masterClrMapping/>
  </p:clrMapOvr>
  <p:transition spd="med">
    <p:wipe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73EF48-1E4A-49CA-B0CC-83491BB138BD}"/>
              </a:ext>
            </a:extLst>
          </p:cNvPr>
          <p:cNvSpPr txBox="1"/>
          <p:nvPr/>
        </p:nvSpPr>
        <p:spPr>
          <a:xfrm>
            <a:off x="228600" y="2667000"/>
            <a:ext cx="8382000" cy="416011"/>
          </a:xfrm>
          <a:prstGeom prst="rect">
            <a:avLst/>
          </a:prstGeom>
          <a:noFill/>
        </p:spPr>
        <p:txBody>
          <a:bodyPr wrap="square" rtlCol="0">
            <a:spAutoFit/>
          </a:bodyPr>
          <a:lstStyle/>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id="{9349FBD0-5A5E-4F51-8DA1-3CF6A5DD5961}"/>
              </a:ext>
            </a:extLst>
          </p:cNvPr>
          <p:cNvSpPr/>
          <p:nvPr/>
        </p:nvSpPr>
        <p:spPr>
          <a:xfrm>
            <a:off x="228600" y="914400"/>
            <a:ext cx="8382000" cy="2246769"/>
          </a:xfrm>
          <a:prstGeom prst="rect">
            <a:avLst/>
          </a:prstGeom>
        </p:spPr>
        <p:txBody>
          <a:bodyPr wrap="square">
            <a:spAutoFit/>
          </a:bodyPr>
          <a:lstStyle/>
          <a:p>
            <a:r>
              <a:rPr lang="en-US" b="1" dirty="0"/>
              <a:t>Pipelines</a:t>
            </a:r>
          </a:p>
          <a:p>
            <a:endParaRPr lang="en-US" sz="1400" b="1" i="1" dirty="0"/>
          </a:p>
          <a:p>
            <a:pPr marL="342900" indent="-342900">
              <a:buFont typeface="+mj-lt"/>
              <a:buAutoNum type="arabicPeriod"/>
            </a:pPr>
            <a:r>
              <a:rPr lang="en-US" dirty="0"/>
              <a:t>Sequentially apply a list of transforms and a final estimator. </a:t>
            </a:r>
          </a:p>
          <a:p>
            <a:pPr marL="342900" indent="-342900">
              <a:buFont typeface="+mj-lt"/>
              <a:buAutoNum type="arabicPeriod"/>
            </a:pPr>
            <a:r>
              <a:rPr lang="en-US" dirty="0"/>
              <a:t>Intermediate steps of the pipeline must be ‘transforms’, that is, they must implement fit and transform methods. </a:t>
            </a:r>
          </a:p>
          <a:p>
            <a:pPr marL="342900" indent="-342900">
              <a:buFont typeface="+mj-lt"/>
              <a:buAutoNum type="arabicPeriod"/>
            </a:pPr>
            <a:r>
              <a:rPr lang="en-US" dirty="0"/>
              <a:t>The final estimator only needs to implement fit</a:t>
            </a:r>
          </a:p>
          <a:p>
            <a:pPr marL="342900" indent="-342900">
              <a:buFont typeface="+mj-lt"/>
              <a:buAutoNum type="arabicPeriod"/>
            </a:pPr>
            <a:r>
              <a:rPr lang="en-US" dirty="0"/>
              <a:t>Helps standardize the model project by enforcing consistency in building testing and production. </a:t>
            </a:r>
            <a:r>
              <a:rPr lang="en-US" sz="1400" b="1" dirty="0"/>
              <a:t>Ref: </a:t>
            </a:r>
            <a:r>
              <a:rPr lang="en-US" sz="1400" dirty="0"/>
              <a:t>https://scikit-learn.org/stable/modules/compose.html</a:t>
            </a:r>
          </a:p>
        </p:txBody>
      </p:sp>
      <p:sp>
        <p:nvSpPr>
          <p:cNvPr id="2" name="TextBox 1">
            <a:extLst>
              <a:ext uri="{FF2B5EF4-FFF2-40B4-BE49-F238E27FC236}">
                <a16:creationId xmlns:a16="http://schemas.microsoft.com/office/drawing/2014/main" id="{1D85CBE7-D4F5-4767-9F34-6A1FF0BF9D32}"/>
              </a:ext>
            </a:extLst>
          </p:cNvPr>
          <p:cNvSpPr txBox="1"/>
          <p:nvPr/>
        </p:nvSpPr>
        <p:spPr>
          <a:xfrm>
            <a:off x="571500" y="6084332"/>
            <a:ext cx="7696200" cy="369332"/>
          </a:xfrm>
          <a:prstGeom prst="rect">
            <a:avLst/>
          </a:prstGeom>
          <a:noFill/>
        </p:spPr>
        <p:txBody>
          <a:bodyPr wrap="square" rtlCol="0">
            <a:spAutoFit/>
          </a:bodyPr>
          <a:lstStyle/>
          <a:p>
            <a:r>
              <a:rPr lang="en-US" b="1" dirty="0" err="1"/>
              <a:t>Ref</a:t>
            </a:r>
            <a:r>
              <a:rPr lang="en-US" dirty="0" err="1"/>
              <a:t>:Pipeline_Simple.ipynb</a:t>
            </a:r>
            <a:r>
              <a:rPr lang="en-US" dirty="0"/>
              <a:t>, </a:t>
            </a:r>
            <a:r>
              <a:rPr lang="en-US" dirty="0" err="1"/>
              <a:t>Pipeline_Gridsearch.ipynb</a:t>
            </a:r>
            <a:endParaRPr lang="en-US" dirty="0"/>
          </a:p>
        </p:txBody>
      </p:sp>
      <p:grpSp>
        <p:nvGrpSpPr>
          <p:cNvPr id="19" name="Group 18">
            <a:extLst>
              <a:ext uri="{FF2B5EF4-FFF2-40B4-BE49-F238E27FC236}">
                <a16:creationId xmlns:a16="http://schemas.microsoft.com/office/drawing/2014/main" id="{118A0434-AD88-4144-9721-7259F4C55B7F}"/>
              </a:ext>
            </a:extLst>
          </p:cNvPr>
          <p:cNvGrpSpPr/>
          <p:nvPr/>
        </p:nvGrpSpPr>
        <p:grpSpPr>
          <a:xfrm>
            <a:off x="533400" y="3874532"/>
            <a:ext cx="8077200" cy="773668"/>
            <a:chOff x="533400" y="3505200"/>
            <a:chExt cx="8077200" cy="914400"/>
          </a:xfrm>
        </p:grpSpPr>
        <p:sp>
          <p:nvSpPr>
            <p:cNvPr id="18" name="Rectangle 17">
              <a:extLst>
                <a:ext uri="{FF2B5EF4-FFF2-40B4-BE49-F238E27FC236}">
                  <a16:creationId xmlns:a16="http://schemas.microsoft.com/office/drawing/2014/main" id="{AF8CBD80-C511-46EE-B8EB-F6CF6EFB9843}"/>
                </a:ext>
              </a:extLst>
            </p:cNvPr>
            <p:cNvSpPr/>
            <p:nvPr/>
          </p:nvSpPr>
          <p:spPr>
            <a:xfrm>
              <a:off x="533400" y="3505200"/>
              <a:ext cx="8077200" cy="914400"/>
            </a:xfrm>
            <a:prstGeom prst="rect">
              <a:avLst/>
            </a:prstGeom>
            <a:solidFill>
              <a:schemeClr val="accent4">
                <a:lumMod val="40000"/>
                <a:lumOff val="60000"/>
              </a:schemeClr>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9C02D76-0D93-416E-845F-A823416B6274}"/>
                </a:ext>
              </a:extLst>
            </p:cNvPr>
            <p:cNvGrpSpPr/>
            <p:nvPr/>
          </p:nvGrpSpPr>
          <p:grpSpPr>
            <a:xfrm>
              <a:off x="551688" y="3696832"/>
              <a:ext cx="8028432" cy="545592"/>
              <a:chOff x="551688" y="3696832"/>
              <a:chExt cx="8028432" cy="545592"/>
            </a:xfrm>
          </p:grpSpPr>
          <p:sp>
            <p:nvSpPr>
              <p:cNvPr id="3" name="Rectangle 2">
                <a:extLst>
                  <a:ext uri="{FF2B5EF4-FFF2-40B4-BE49-F238E27FC236}">
                    <a16:creationId xmlns:a16="http://schemas.microsoft.com/office/drawing/2014/main" id="{B054A387-57C9-4D22-B828-B7A54BA58870}"/>
                  </a:ext>
                </a:extLst>
              </p:cNvPr>
              <p:cNvSpPr/>
              <p:nvPr/>
            </p:nvSpPr>
            <p:spPr>
              <a:xfrm>
                <a:off x="551688" y="3696832"/>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Load Data</a:t>
                </a:r>
              </a:p>
            </p:txBody>
          </p:sp>
          <p:sp>
            <p:nvSpPr>
              <p:cNvPr id="7" name="Rectangle 6">
                <a:extLst>
                  <a:ext uri="{FF2B5EF4-FFF2-40B4-BE49-F238E27FC236}">
                    <a16:creationId xmlns:a16="http://schemas.microsoft.com/office/drawing/2014/main" id="{1A48064A-63A1-4515-B673-1AFD54F35B46}"/>
                  </a:ext>
                </a:extLst>
              </p:cNvPr>
              <p:cNvSpPr/>
              <p:nvPr/>
            </p:nvSpPr>
            <p:spPr>
              <a:xfrm>
                <a:off x="2252472" y="3696832"/>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Split data</a:t>
                </a:r>
              </a:p>
            </p:txBody>
          </p:sp>
          <p:sp>
            <p:nvSpPr>
              <p:cNvPr id="10" name="Rectangle 9">
                <a:extLst>
                  <a:ext uri="{FF2B5EF4-FFF2-40B4-BE49-F238E27FC236}">
                    <a16:creationId xmlns:a16="http://schemas.microsoft.com/office/drawing/2014/main" id="{5CC2C2AD-2C6E-401D-974E-DFDB65CC6536}"/>
                  </a:ext>
                </a:extLst>
              </p:cNvPr>
              <p:cNvSpPr/>
              <p:nvPr/>
            </p:nvSpPr>
            <p:spPr>
              <a:xfrm>
                <a:off x="3941064" y="3696832"/>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Scale data</a:t>
                </a:r>
              </a:p>
            </p:txBody>
          </p:sp>
          <p:sp>
            <p:nvSpPr>
              <p:cNvPr id="11" name="Rectangle 10">
                <a:extLst>
                  <a:ext uri="{FF2B5EF4-FFF2-40B4-BE49-F238E27FC236}">
                    <a16:creationId xmlns:a16="http://schemas.microsoft.com/office/drawing/2014/main" id="{D32F86B6-868B-48E3-9212-EAD804EED48A}"/>
                  </a:ext>
                </a:extLst>
              </p:cNvPr>
              <p:cNvSpPr/>
              <p:nvPr/>
            </p:nvSpPr>
            <p:spPr>
              <a:xfrm>
                <a:off x="5654882" y="3696832"/>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Call functions</a:t>
                </a:r>
              </a:p>
            </p:txBody>
          </p:sp>
          <p:sp>
            <p:nvSpPr>
              <p:cNvPr id="12" name="Rectangle 11">
                <a:extLst>
                  <a:ext uri="{FF2B5EF4-FFF2-40B4-BE49-F238E27FC236}">
                    <a16:creationId xmlns:a16="http://schemas.microsoft.com/office/drawing/2014/main" id="{99A12793-CC34-4E3B-895B-BE8C41A3D7C4}"/>
                  </a:ext>
                </a:extLst>
              </p:cNvPr>
              <p:cNvSpPr/>
              <p:nvPr/>
            </p:nvSpPr>
            <p:spPr>
              <a:xfrm>
                <a:off x="7360920" y="3709024"/>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fit()</a:t>
                </a:r>
              </a:p>
            </p:txBody>
          </p:sp>
          <p:sp>
            <p:nvSpPr>
              <p:cNvPr id="4" name="Arrow: Right 3">
                <a:extLst>
                  <a:ext uri="{FF2B5EF4-FFF2-40B4-BE49-F238E27FC236}">
                    <a16:creationId xmlns:a16="http://schemas.microsoft.com/office/drawing/2014/main" id="{F38520EC-D223-4C0D-9692-E4641555EC55}"/>
                  </a:ext>
                </a:extLst>
              </p:cNvPr>
              <p:cNvSpPr/>
              <p:nvPr/>
            </p:nvSpPr>
            <p:spPr>
              <a:xfrm>
                <a:off x="1831848" y="3849232"/>
                <a:ext cx="383206" cy="267832"/>
              </a:xfrm>
              <a:prstGeom prst="righ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36925964-7D6D-4DD0-8A33-CA695111F3CB}"/>
                  </a:ext>
                </a:extLst>
              </p:cNvPr>
              <p:cNvSpPr/>
              <p:nvPr/>
            </p:nvSpPr>
            <p:spPr>
              <a:xfrm>
                <a:off x="3523488" y="3849232"/>
                <a:ext cx="383206" cy="267832"/>
              </a:xfrm>
              <a:prstGeom prst="righ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F0668118-976D-4476-9C6A-57228B5F7F17}"/>
                  </a:ext>
                </a:extLst>
              </p:cNvPr>
              <p:cNvSpPr/>
              <p:nvPr/>
            </p:nvSpPr>
            <p:spPr>
              <a:xfrm>
                <a:off x="5222066" y="3829616"/>
                <a:ext cx="383206" cy="267832"/>
              </a:xfrm>
              <a:prstGeom prst="righ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8750DFDD-EB15-41B2-AFF7-A4BF6740F60D}"/>
                  </a:ext>
                </a:extLst>
              </p:cNvPr>
              <p:cNvSpPr/>
              <p:nvPr/>
            </p:nvSpPr>
            <p:spPr>
              <a:xfrm>
                <a:off x="6928946" y="3854936"/>
                <a:ext cx="383206" cy="267832"/>
              </a:xfrm>
              <a:prstGeom prst="righ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1" name="Group 20">
            <a:extLst>
              <a:ext uri="{FF2B5EF4-FFF2-40B4-BE49-F238E27FC236}">
                <a16:creationId xmlns:a16="http://schemas.microsoft.com/office/drawing/2014/main" id="{FC5BF633-F699-462B-87A5-43A873560044}"/>
              </a:ext>
            </a:extLst>
          </p:cNvPr>
          <p:cNvGrpSpPr/>
          <p:nvPr/>
        </p:nvGrpSpPr>
        <p:grpSpPr>
          <a:xfrm>
            <a:off x="533400" y="5093732"/>
            <a:ext cx="8077200" cy="773668"/>
            <a:chOff x="533400" y="3505200"/>
            <a:chExt cx="8077200" cy="914400"/>
          </a:xfrm>
        </p:grpSpPr>
        <p:sp>
          <p:nvSpPr>
            <p:cNvPr id="22" name="Rectangle 21">
              <a:extLst>
                <a:ext uri="{FF2B5EF4-FFF2-40B4-BE49-F238E27FC236}">
                  <a16:creationId xmlns:a16="http://schemas.microsoft.com/office/drawing/2014/main" id="{42E60F61-9F10-4B5B-BD61-378D8A509602}"/>
                </a:ext>
              </a:extLst>
            </p:cNvPr>
            <p:cNvSpPr/>
            <p:nvPr/>
          </p:nvSpPr>
          <p:spPr>
            <a:xfrm>
              <a:off x="533400" y="3505200"/>
              <a:ext cx="8077200" cy="914400"/>
            </a:xfrm>
            <a:prstGeom prst="rect">
              <a:avLst/>
            </a:prstGeom>
            <a:solidFill>
              <a:schemeClr val="accent4">
                <a:lumMod val="40000"/>
                <a:lumOff val="60000"/>
              </a:schemeClr>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9A48C49-3B16-4628-AF77-F0A356C7E445}"/>
                </a:ext>
              </a:extLst>
            </p:cNvPr>
            <p:cNvGrpSpPr/>
            <p:nvPr/>
          </p:nvGrpSpPr>
          <p:grpSpPr>
            <a:xfrm>
              <a:off x="551688" y="3696832"/>
              <a:ext cx="8028432" cy="545592"/>
              <a:chOff x="551688" y="3696832"/>
              <a:chExt cx="8028432" cy="545592"/>
            </a:xfrm>
          </p:grpSpPr>
          <p:sp>
            <p:nvSpPr>
              <p:cNvPr id="24" name="Rectangle 23">
                <a:extLst>
                  <a:ext uri="{FF2B5EF4-FFF2-40B4-BE49-F238E27FC236}">
                    <a16:creationId xmlns:a16="http://schemas.microsoft.com/office/drawing/2014/main" id="{9ACB3551-A03E-4780-8380-71ABB9261CBC}"/>
                  </a:ext>
                </a:extLst>
              </p:cNvPr>
              <p:cNvSpPr/>
              <p:nvPr/>
            </p:nvSpPr>
            <p:spPr>
              <a:xfrm>
                <a:off x="551688" y="3696832"/>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Load Data</a:t>
                </a:r>
              </a:p>
            </p:txBody>
          </p:sp>
          <p:sp>
            <p:nvSpPr>
              <p:cNvPr id="25" name="Rectangle 24">
                <a:extLst>
                  <a:ext uri="{FF2B5EF4-FFF2-40B4-BE49-F238E27FC236}">
                    <a16:creationId xmlns:a16="http://schemas.microsoft.com/office/drawing/2014/main" id="{5C8E00D4-F313-457B-B506-EE29AD78BAF0}"/>
                  </a:ext>
                </a:extLst>
              </p:cNvPr>
              <p:cNvSpPr/>
              <p:nvPr/>
            </p:nvSpPr>
            <p:spPr>
              <a:xfrm>
                <a:off x="2252472" y="3696832"/>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Split data</a:t>
                </a:r>
              </a:p>
            </p:txBody>
          </p:sp>
          <p:sp>
            <p:nvSpPr>
              <p:cNvPr id="26" name="Rectangle 25">
                <a:extLst>
                  <a:ext uri="{FF2B5EF4-FFF2-40B4-BE49-F238E27FC236}">
                    <a16:creationId xmlns:a16="http://schemas.microsoft.com/office/drawing/2014/main" id="{E044FD1C-C654-4F7D-A8BD-92DD7833DD4B}"/>
                  </a:ext>
                </a:extLst>
              </p:cNvPr>
              <p:cNvSpPr/>
              <p:nvPr/>
            </p:nvSpPr>
            <p:spPr>
              <a:xfrm>
                <a:off x="3941064" y="3696832"/>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Scale data</a:t>
                </a:r>
              </a:p>
            </p:txBody>
          </p:sp>
          <p:sp>
            <p:nvSpPr>
              <p:cNvPr id="27" name="Rectangle 26">
                <a:extLst>
                  <a:ext uri="{FF2B5EF4-FFF2-40B4-BE49-F238E27FC236}">
                    <a16:creationId xmlns:a16="http://schemas.microsoft.com/office/drawing/2014/main" id="{2572983E-FB1D-4CAF-AB7E-E170C322E907}"/>
                  </a:ext>
                </a:extLst>
              </p:cNvPr>
              <p:cNvSpPr/>
              <p:nvPr/>
            </p:nvSpPr>
            <p:spPr>
              <a:xfrm>
                <a:off x="5654882" y="3696832"/>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Call functions</a:t>
                </a:r>
              </a:p>
            </p:txBody>
          </p:sp>
          <p:sp>
            <p:nvSpPr>
              <p:cNvPr id="28" name="Rectangle 27">
                <a:extLst>
                  <a:ext uri="{FF2B5EF4-FFF2-40B4-BE49-F238E27FC236}">
                    <a16:creationId xmlns:a16="http://schemas.microsoft.com/office/drawing/2014/main" id="{D229A949-CF25-45BA-8466-EB3D8A49A1CF}"/>
                  </a:ext>
                </a:extLst>
              </p:cNvPr>
              <p:cNvSpPr/>
              <p:nvPr/>
            </p:nvSpPr>
            <p:spPr>
              <a:xfrm>
                <a:off x="7360920" y="3709024"/>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predict()</a:t>
                </a:r>
              </a:p>
            </p:txBody>
          </p:sp>
          <p:sp>
            <p:nvSpPr>
              <p:cNvPr id="29" name="Arrow: Right 28">
                <a:extLst>
                  <a:ext uri="{FF2B5EF4-FFF2-40B4-BE49-F238E27FC236}">
                    <a16:creationId xmlns:a16="http://schemas.microsoft.com/office/drawing/2014/main" id="{31DD91F6-816A-4498-9846-A5C6E7A65D98}"/>
                  </a:ext>
                </a:extLst>
              </p:cNvPr>
              <p:cNvSpPr/>
              <p:nvPr/>
            </p:nvSpPr>
            <p:spPr>
              <a:xfrm>
                <a:off x="1831848" y="3849232"/>
                <a:ext cx="383206" cy="267832"/>
              </a:xfrm>
              <a:prstGeom prst="righ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F4E410AC-E6E5-405E-BD04-0BF3FCEC2020}"/>
                  </a:ext>
                </a:extLst>
              </p:cNvPr>
              <p:cNvSpPr/>
              <p:nvPr/>
            </p:nvSpPr>
            <p:spPr>
              <a:xfrm>
                <a:off x="3523488" y="3849232"/>
                <a:ext cx="383206" cy="267832"/>
              </a:xfrm>
              <a:prstGeom prst="righ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86910A84-2B12-4C51-A6AF-C957D8C835B9}"/>
                  </a:ext>
                </a:extLst>
              </p:cNvPr>
              <p:cNvSpPr/>
              <p:nvPr/>
            </p:nvSpPr>
            <p:spPr>
              <a:xfrm>
                <a:off x="5222066" y="3829616"/>
                <a:ext cx="383206" cy="267832"/>
              </a:xfrm>
              <a:prstGeom prst="righ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A8D886DB-30EE-4DCC-BEA6-7FA4D4D59FAB}"/>
                  </a:ext>
                </a:extLst>
              </p:cNvPr>
              <p:cNvSpPr/>
              <p:nvPr/>
            </p:nvSpPr>
            <p:spPr>
              <a:xfrm>
                <a:off x="6928946" y="3854936"/>
                <a:ext cx="383206" cy="267832"/>
              </a:xfrm>
              <a:prstGeom prst="righ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579A666D-1C35-4B97-99E7-146F245349D1}"/>
              </a:ext>
            </a:extLst>
          </p:cNvPr>
          <p:cNvSpPr txBox="1"/>
          <p:nvPr/>
        </p:nvSpPr>
        <p:spPr>
          <a:xfrm>
            <a:off x="3471672" y="3530501"/>
            <a:ext cx="1252728" cy="276999"/>
          </a:xfrm>
          <a:prstGeom prst="rect">
            <a:avLst/>
          </a:prstGeom>
          <a:noFill/>
        </p:spPr>
        <p:txBody>
          <a:bodyPr wrap="square" rtlCol="0">
            <a:spAutoFit/>
          </a:bodyPr>
          <a:lstStyle/>
          <a:p>
            <a:r>
              <a:rPr lang="en-US" sz="1200" dirty="0"/>
              <a:t>Building Model</a:t>
            </a:r>
          </a:p>
        </p:txBody>
      </p:sp>
      <p:sp>
        <p:nvSpPr>
          <p:cNvPr id="34" name="TextBox 33">
            <a:extLst>
              <a:ext uri="{FF2B5EF4-FFF2-40B4-BE49-F238E27FC236}">
                <a16:creationId xmlns:a16="http://schemas.microsoft.com/office/drawing/2014/main" id="{88E1580A-9741-4644-8FD3-7579AEE86562}"/>
              </a:ext>
            </a:extLst>
          </p:cNvPr>
          <p:cNvSpPr txBox="1"/>
          <p:nvPr/>
        </p:nvSpPr>
        <p:spPr>
          <a:xfrm>
            <a:off x="3969338" y="4885533"/>
            <a:ext cx="1252728" cy="276999"/>
          </a:xfrm>
          <a:prstGeom prst="rect">
            <a:avLst/>
          </a:prstGeom>
          <a:noFill/>
        </p:spPr>
        <p:txBody>
          <a:bodyPr wrap="square" rtlCol="0">
            <a:spAutoFit/>
          </a:bodyPr>
          <a:lstStyle/>
          <a:p>
            <a:r>
              <a:rPr lang="en-US" sz="1200" dirty="0"/>
              <a:t>Predicting </a:t>
            </a:r>
          </a:p>
        </p:txBody>
      </p:sp>
    </p:spTree>
    <p:extLst>
      <p:ext uri="{BB962C8B-B14F-4D97-AF65-F5344CB8AC3E}">
        <p14:creationId xmlns:p14="http://schemas.microsoft.com/office/powerpoint/2010/main" val="3655491409"/>
      </p:ext>
    </p:extLst>
  </p:cSld>
  <p:clrMapOvr>
    <a:masterClrMapping/>
  </p:clrMapOvr>
  <p:transition spd="med">
    <p:wipe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914400"/>
            <a:ext cx="8305800" cy="5324535"/>
          </a:xfrm>
          <a:prstGeom prst="rect">
            <a:avLst/>
          </a:prstGeom>
          <a:noFill/>
        </p:spPr>
        <p:txBody>
          <a:bodyPr wrap="square" rtlCol="0">
            <a:spAutoFit/>
          </a:bodyPr>
          <a:lstStyle/>
          <a:p>
            <a:r>
              <a:rPr lang="en-US" b="1" dirty="0"/>
              <a:t>Build a pipeline</a:t>
            </a:r>
          </a:p>
          <a:p>
            <a:pPr marL="800100" lvl="1" indent="-342900" eaLnBrk="0" hangingPunct="0">
              <a:buFont typeface="+mj-lt"/>
              <a:buAutoNum type="alphaLcPeriod"/>
            </a:pPr>
            <a:endParaRPr lang="en-US" dirty="0"/>
          </a:p>
          <a:p>
            <a:pPr marL="342900" indent="-342900">
              <a:buFont typeface="+mj-lt"/>
              <a:buAutoNum type="arabicPeriod"/>
            </a:pPr>
            <a:r>
              <a:rPr lang="en-US" sz="1600" dirty="0">
                <a:solidFill>
                  <a:srgbClr val="000000"/>
                </a:solidFill>
              </a:rPr>
              <a:t>Import the pipeline class</a:t>
            </a:r>
          </a:p>
          <a:p>
            <a:pPr marL="800100" lvl="1" indent="-342900">
              <a:buFont typeface="+mj-lt"/>
              <a:buAutoNum type="alphaLcPeriod"/>
            </a:pPr>
            <a:r>
              <a:rPr lang="en-US" sz="1600" dirty="0">
                <a:solidFill>
                  <a:schemeClr val="accent1"/>
                </a:solidFill>
              </a:rPr>
              <a:t>from </a:t>
            </a:r>
            <a:r>
              <a:rPr lang="en-US" sz="1600" dirty="0" err="1">
                <a:solidFill>
                  <a:schemeClr val="accent1"/>
                </a:solidFill>
              </a:rPr>
              <a:t>sklearn.pipeline</a:t>
            </a:r>
            <a:r>
              <a:rPr lang="en-US" sz="1600" dirty="0">
                <a:solidFill>
                  <a:schemeClr val="accent1"/>
                </a:solidFill>
              </a:rPr>
              <a:t> import Pipeline</a:t>
            </a:r>
          </a:p>
          <a:p>
            <a:pPr marL="800100" lvl="1" indent="-342900">
              <a:buFont typeface="+mj-lt"/>
              <a:buAutoNum type="alphaLcPeriod"/>
            </a:pPr>
            <a:endParaRPr lang="en-US" sz="1600" dirty="0">
              <a:solidFill>
                <a:srgbClr val="000000"/>
              </a:solidFill>
            </a:endParaRPr>
          </a:p>
          <a:p>
            <a:pPr marL="342900" indent="-342900">
              <a:buFont typeface="+mj-lt"/>
              <a:buAutoNum type="arabicPeriod"/>
            </a:pPr>
            <a:r>
              <a:rPr lang="en-US" sz="1600" dirty="0">
                <a:solidFill>
                  <a:srgbClr val="000000"/>
                </a:solidFill>
              </a:rPr>
              <a:t>Instantiate the class into an object by listing out the transformation steps. In the following example, a scaling function is followed by the SVC algorithm</a:t>
            </a:r>
          </a:p>
          <a:p>
            <a:pPr marL="800100" lvl="1" indent="-342900">
              <a:buFont typeface="+mj-lt"/>
              <a:buAutoNum type="alphaLcPeriod" startAt="2"/>
            </a:pPr>
            <a:r>
              <a:rPr lang="en-US" sz="1600" dirty="0">
                <a:solidFill>
                  <a:schemeClr val="accent1"/>
                </a:solidFill>
              </a:rPr>
              <a:t>pipe = </a:t>
            </a:r>
            <a:r>
              <a:rPr lang="en-US" sz="1600" u="sng" dirty="0">
                <a:solidFill>
                  <a:schemeClr val="accent1"/>
                </a:solidFill>
              </a:rPr>
              <a:t>Pipeline([(" scaler", </a:t>
            </a:r>
            <a:r>
              <a:rPr lang="en-US" sz="1600" u="sng" dirty="0" err="1">
                <a:solidFill>
                  <a:schemeClr val="accent1"/>
                </a:solidFill>
              </a:rPr>
              <a:t>MinMaxScaler</a:t>
            </a:r>
            <a:r>
              <a:rPr lang="en-US" sz="1600" u="sng" dirty="0">
                <a:solidFill>
                  <a:schemeClr val="accent1"/>
                </a:solidFill>
              </a:rPr>
              <a:t>()), (" </a:t>
            </a:r>
            <a:r>
              <a:rPr lang="en-US" sz="1600" u="sng" dirty="0" err="1">
                <a:solidFill>
                  <a:schemeClr val="accent1"/>
                </a:solidFill>
              </a:rPr>
              <a:t>lr</a:t>
            </a:r>
            <a:r>
              <a:rPr lang="en-US" sz="1600" u="sng" dirty="0">
                <a:solidFill>
                  <a:schemeClr val="accent1"/>
                </a:solidFill>
              </a:rPr>
              <a:t>", </a:t>
            </a:r>
            <a:r>
              <a:rPr lang="en-US" sz="1600" u="sng" dirty="0" err="1">
                <a:solidFill>
                  <a:schemeClr val="accent1"/>
                </a:solidFill>
              </a:rPr>
              <a:t>logisticregression</a:t>
            </a:r>
            <a:r>
              <a:rPr lang="en-US" sz="1600" u="sng" dirty="0">
                <a:solidFill>
                  <a:schemeClr val="accent1"/>
                </a:solidFill>
              </a:rPr>
              <a:t>())])</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Call the fit() function on the pipeline object</a:t>
            </a:r>
          </a:p>
          <a:p>
            <a:pPr marL="800100" lvl="1" indent="-342900">
              <a:buFont typeface="+mj-lt"/>
              <a:buAutoNum type="alphaLcPeriod" startAt="3"/>
            </a:pPr>
            <a:r>
              <a:rPr lang="fr-FR" sz="1600" dirty="0">
                <a:solidFill>
                  <a:schemeClr val="accent1"/>
                </a:solidFill>
              </a:rPr>
              <a:t>pipe.fit( </a:t>
            </a:r>
            <a:r>
              <a:rPr lang="fr-FR" sz="1600" dirty="0" err="1">
                <a:solidFill>
                  <a:schemeClr val="accent1"/>
                </a:solidFill>
              </a:rPr>
              <a:t>X_train</a:t>
            </a:r>
            <a:r>
              <a:rPr lang="fr-FR" sz="1600" dirty="0">
                <a:solidFill>
                  <a:schemeClr val="accent1"/>
                </a:solidFill>
              </a:rPr>
              <a:t>, </a:t>
            </a:r>
            <a:r>
              <a:rPr lang="fr-FR" sz="1600" dirty="0" err="1">
                <a:solidFill>
                  <a:schemeClr val="accent1"/>
                </a:solidFill>
              </a:rPr>
              <a:t>y_train</a:t>
            </a:r>
            <a:r>
              <a:rPr lang="fr-FR" sz="1600" dirty="0">
                <a:solidFill>
                  <a:schemeClr val="accent1"/>
                </a:solidFill>
              </a:rPr>
              <a:t>)</a:t>
            </a:r>
            <a:endParaRPr lang="en-US" sz="1600" dirty="0">
              <a:solidFill>
                <a:schemeClr val="accent1"/>
              </a:solidFill>
            </a:endParaRP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Call the score() function on the pipeline object or predict() function</a:t>
            </a:r>
          </a:p>
          <a:p>
            <a:pPr marL="800100" lvl="1" indent="-342900">
              <a:buFont typeface="+mj-lt"/>
              <a:buAutoNum type="alphaLcPeriod" startAt="4"/>
            </a:pPr>
            <a:r>
              <a:rPr lang="en-US" sz="1600" dirty="0">
                <a:solidFill>
                  <a:schemeClr val="accent1"/>
                </a:solidFill>
              </a:rPr>
              <a:t>pipe.score( </a:t>
            </a:r>
            <a:r>
              <a:rPr lang="en-US" sz="1600" dirty="0" err="1">
                <a:solidFill>
                  <a:schemeClr val="accent1"/>
                </a:solidFill>
              </a:rPr>
              <a:t>X_test</a:t>
            </a:r>
            <a:r>
              <a:rPr lang="en-US" sz="1600" dirty="0">
                <a:solidFill>
                  <a:schemeClr val="accent1"/>
                </a:solidFill>
              </a:rPr>
              <a:t>, </a:t>
            </a:r>
            <a:r>
              <a:rPr lang="en-US" sz="1600" dirty="0" err="1">
                <a:solidFill>
                  <a:schemeClr val="accent1"/>
                </a:solidFill>
              </a:rPr>
              <a:t>y_test</a:t>
            </a:r>
            <a:r>
              <a:rPr lang="en-US" sz="1600" dirty="0">
                <a:solidFill>
                  <a:schemeClr val="accent1"/>
                </a:solidFill>
              </a:rPr>
              <a:t>)</a:t>
            </a:r>
          </a:p>
          <a:p>
            <a:pPr marL="342900" indent="-342900">
              <a:buFont typeface="+mj-lt"/>
              <a:buAutoNum type="arabicPeriod"/>
            </a:pPr>
            <a:endParaRPr lang="en-US" sz="1600" dirty="0">
              <a:solidFill>
                <a:srgbClr val="000000"/>
              </a:solidFill>
            </a:endParaRPr>
          </a:p>
          <a:p>
            <a:r>
              <a:rPr lang="en-US" sz="1600" dirty="0">
                <a:solidFill>
                  <a:srgbClr val="000000"/>
                </a:solidFill>
              </a:rPr>
              <a:t>In the step 2b, the pipeline object is created using a dictionary of </a:t>
            </a:r>
            <a:r>
              <a:rPr lang="en-US" sz="1600" dirty="0" err="1">
                <a:solidFill>
                  <a:srgbClr val="000000"/>
                </a:solidFill>
              </a:rPr>
              <a:t>key:value</a:t>
            </a:r>
            <a:r>
              <a:rPr lang="en-US" sz="1600" dirty="0">
                <a:solidFill>
                  <a:srgbClr val="000000"/>
                </a:solidFill>
              </a:rPr>
              <a:t> pairs. The key is specified in strings for e.g. “scaler”  followed by  the function to be called.</a:t>
            </a:r>
          </a:p>
          <a:p>
            <a:endParaRPr lang="en-US" sz="1600" dirty="0">
              <a:solidFill>
                <a:srgbClr val="000000"/>
              </a:solidFill>
            </a:endParaRPr>
          </a:p>
          <a:p>
            <a:r>
              <a:rPr lang="en-US" sz="1600" dirty="0">
                <a:solidFill>
                  <a:srgbClr val="000000"/>
                </a:solidFill>
              </a:rPr>
              <a:t>The key is the name given to a step. </a:t>
            </a:r>
          </a:p>
          <a:p>
            <a:endParaRPr lang="en-US" sz="1600" dirty="0">
              <a:solidFill>
                <a:srgbClr val="000000"/>
              </a:solidFill>
            </a:endParaRPr>
          </a:p>
          <a:p>
            <a:pPr marL="342900" indent="-342900">
              <a:buFont typeface="+mj-lt"/>
              <a:buAutoNum type="arabicPeriod"/>
            </a:pPr>
            <a:endParaRPr lang="en-US" sz="1600" dirty="0">
              <a:solidFill>
                <a:srgbClr val="000000"/>
              </a:solidFill>
            </a:endParaRPr>
          </a:p>
        </p:txBody>
      </p:sp>
      <p:sp>
        <p:nvSpPr>
          <p:cNvPr id="4" name="TextBox 3">
            <a:extLst>
              <a:ext uri="{FF2B5EF4-FFF2-40B4-BE49-F238E27FC236}">
                <a16:creationId xmlns:a16="http://schemas.microsoft.com/office/drawing/2014/main" id="{06F15CAA-8F74-489B-8FDB-9152EF05DEA6}"/>
              </a:ext>
            </a:extLst>
          </p:cNvPr>
          <p:cNvSpPr txBox="1"/>
          <p:nvPr/>
        </p:nvSpPr>
        <p:spPr>
          <a:xfrm>
            <a:off x="5791200" y="5486400"/>
            <a:ext cx="2416046" cy="369332"/>
          </a:xfrm>
          <a:prstGeom prst="rect">
            <a:avLst/>
          </a:prstGeom>
          <a:noFill/>
        </p:spPr>
        <p:txBody>
          <a:bodyPr wrap="none" rtlCol="0">
            <a:spAutoFit/>
          </a:bodyPr>
          <a:lstStyle/>
          <a:p>
            <a:r>
              <a:rPr lang="en-US" dirty="0" err="1"/>
              <a:t>Pipeline_simple.ipynb</a:t>
            </a:r>
            <a:endParaRPr lang="en-US" dirty="0"/>
          </a:p>
        </p:txBody>
      </p:sp>
      <p:sp>
        <p:nvSpPr>
          <p:cNvPr id="5" name="TextBox 4">
            <a:extLst>
              <a:ext uri="{FF2B5EF4-FFF2-40B4-BE49-F238E27FC236}">
                <a16:creationId xmlns:a16="http://schemas.microsoft.com/office/drawing/2014/main" id="{086B37E7-7B2C-43D5-900B-26063473B063}"/>
              </a:ext>
            </a:extLst>
          </p:cNvPr>
          <p:cNvSpPr txBox="1"/>
          <p:nvPr/>
        </p:nvSpPr>
        <p:spPr>
          <a:xfrm>
            <a:off x="590309" y="6042875"/>
            <a:ext cx="7924800" cy="369332"/>
          </a:xfrm>
          <a:prstGeom prst="rect">
            <a:avLst/>
          </a:prstGeom>
          <a:noFill/>
        </p:spPr>
        <p:txBody>
          <a:bodyPr wrap="square" rtlCol="0">
            <a:spAutoFit/>
          </a:bodyPr>
          <a:lstStyle/>
          <a:p>
            <a:r>
              <a:rPr lang="en-US" dirty="0"/>
              <a:t>Build a pipeline for </a:t>
            </a:r>
            <a:r>
              <a:rPr lang="en-US" dirty="0" err="1"/>
              <a:t>wisc_bc_data</a:t>
            </a:r>
            <a:r>
              <a:rPr lang="en-US" dirty="0"/>
              <a:t> using SVC</a:t>
            </a:r>
          </a:p>
        </p:txBody>
      </p:sp>
    </p:spTree>
    <p:extLst>
      <p:ext uri="{BB962C8B-B14F-4D97-AF65-F5344CB8AC3E}">
        <p14:creationId xmlns:p14="http://schemas.microsoft.com/office/powerpoint/2010/main" val="305764048"/>
      </p:ext>
    </p:extLst>
  </p:cSld>
  <p:clrMapOvr>
    <a:masterClrMapping/>
  </p:clrMapOvr>
  <p:transition spd="med">
    <p:wipe di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914400"/>
            <a:ext cx="8305800" cy="4093428"/>
          </a:xfrm>
          <a:prstGeom prst="rect">
            <a:avLst/>
          </a:prstGeom>
          <a:noFill/>
        </p:spPr>
        <p:txBody>
          <a:bodyPr wrap="square" rtlCol="0">
            <a:spAutoFit/>
          </a:bodyPr>
          <a:lstStyle/>
          <a:p>
            <a:r>
              <a:rPr lang="en-US" b="1" dirty="0"/>
              <a:t>Build a pipeline (</a:t>
            </a:r>
            <a:r>
              <a:rPr lang="en-US" b="1" dirty="0" err="1"/>
              <a:t>Contd</a:t>
            </a:r>
            <a:r>
              <a:rPr lang="en-US" b="1" dirty="0"/>
              <a:t>…)</a:t>
            </a:r>
          </a:p>
          <a:p>
            <a:pPr marL="800100" lvl="1" indent="-342900" eaLnBrk="0" hangingPunct="0">
              <a:buFont typeface="+mj-lt"/>
              <a:buAutoNum type="alphaLcPeriod"/>
            </a:pPr>
            <a:endParaRPr lang="en-US" dirty="0"/>
          </a:p>
          <a:p>
            <a:pPr marL="342900" indent="-342900">
              <a:buFont typeface="+mj-lt"/>
              <a:buAutoNum type="arabicPeriod"/>
            </a:pPr>
            <a:r>
              <a:rPr lang="en-US" sz="1600" dirty="0">
                <a:solidFill>
                  <a:srgbClr val="000000"/>
                </a:solidFill>
              </a:rPr>
              <a:t>The pipeline object requires all the stages included to have a “transform()” function except for the last stage which is an estimator. </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The transform step transforms the input data. The transformed output of a stage is the input to the next stage</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During the call “</a:t>
            </a:r>
            <a:r>
              <a:rPr lang="en-US" sz="1600" dirty="0" err="1">
                <a:solidFill>
                  <a:srgbClr val="000000"/>
                </a:solidFill>
              </a:rPr>
              <a:t>pipeline.fit</a:t>
            </a:r>
            <a:r>
              <a:rPr lang="en-US" sz="1600" dirty="0">
                <a:solidFill>
                  <a:srgbClr val="000000"/>
                </a:solidFill>
              </a:rPr>
              <a:t>()”, the pipeline calls the fit and transform functions on each step in sequence. For the last step, only the fit function is called </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 While predicting using pipeline, similarly transform function in all the stages followed by a predict function in the last stage is performed</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The pipeline object does not need to have a predict function. It only needs to have a fit function at least</a:t>
            </a:r>
          </a:p>
        </p:txBody>
      </p:sp>
    </p:spTree>
    <p:extLst>
      <p:ext uri="{BB962C8B-B14F-4D97-AF65-F5344CB8AC3E}">
        <p14:creationId xmlns:p14="http://schemas.microsoft.com/office/powerpoint/2010/main" val="3338860434"/>
      </p:ext>
    </p:extLst>
  </p:cSld>
  <p:clrMapOvr>
    <a:masterClrMapping/>
  </p:clrMapOvr>
  <p:transition spd="med">
    <p:wipe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62798A-5E43-48B7-99F8-327225C2A816}"/>
              </a:ext>
            </a:extLst>
          </p:cNvPr>
          <p:cNvPicPr>
            <a:picLocks noChangeAspect="1"/>
          </p:cNvPicPr>
          <p:nvPr/>
        </p:nvPicPr>
        <p:blipFill>
          <a:blip r:embed="rId2"/>
          <a:stretch>
            <a:fillRect/>
          </a:stretch>
        </p:blipFill>
        <p:spPr>
          <a:xfrm>
            <a:off x="1295400" y="1359932"/>
            <a:ext cx="6191250" cy="4524375"/>
          </a:xfrm>
          <a:prstGeom prst="rect">
            <a:avLst/>
          </a:prstGeom>
        </p:spPr>
      </p:pic>
      <p:sp>
        <p:nvSpPr>
          <p:cNvPr id="3" name="TextBox 2">
            <a:extLst>
              <a:ext uri="{FF2B5EF4-FFF2-40B4-BE49-F238E27FC236}">
                <a16:creationId xmlns:a16="http://schemas.microsoft.com/office/drawing/2014/main" id="{E5479222-10BF-49F3-B144-B326C4C8A15C}"/>
              </a:ext>
            </a:extLst>
          </p:cNvPr>
          <p:cNvSpPr txBox="1"/>
          <p:nvPr/>
        </p:nvSpPr>
        <p:spPr>
          <a:xfrm>
            <a:off x="533400" y="990600"/>
            <a:ext cx="6858000" cy="369332"/>
          </a:xfrm>
          <a:prstGeom prst="rect">
            <a:avLst/>
          </a:prstGeom>
          <a:noFill/>
        </p:spPr>
        <p:txBody>
          <a:bodyPr wrap="square" rtlCol="0">
            <a:spAutoFit/>
          </a:bodyPr>
          <a:lstStyle/>
          <a:p>
            <a:r>
              <a:rPr lang="en-US" b="1" dirty="0"/>
              <a:t>Build a pipeline (</a:t>
            </a:r>
            <a:r>
              <a:rPr lang="en-US" b="1" dirty="0" err="1"/>
              <a:t>Contd</a:t>
            </a:r>
            <a:r>
              <a:rPr lang="en-US" b="1" dirty="0"/>
              <a:t>…)</a:t>
            </a:r>
            <a:endParaRPr lang="en-US" dirty="0">
              <a:solidFill>
                <a:schemeClr val="tx1">
                  <a:lumMod val="50000"/>
                  <a:lumOff val="50000"/>
                </a:schemeClr>
              </a:solidFill>
            </a:endParaRPr>
          </a:p>
        </p:txBody>
      </p:sp>
      <p:sp>
        <p:nvSpPr>
          <p:cNvPr id="4" name="TextBox 3">
            <a:extLst>
              <a:ext uri="{FF2B5EF4-FFF2-40B4-BE49-F238E27FC236}">
                <a16:creationId xmlns:a16="http://schemas.microsoft.com/office/drawing/2014/main" id="{3EAA27A3-D95E-4B2A-BC0B-D3C4BF20BC97}"/>
              </a:ext>
            </a:extLst>
          </p:cNvPr>
          <p:cNvSpPr txBox="1"/>
          <p:nvPr/>
        </p:nvSpPr>
        <p:spPr>
          <a:xfrm>
            <a:off x="990600" y="6019800"/>
            <a:ext cx="6629400" cy="369332"/>
          </a:xfrm>
          <a:prstGeom prst="rect">
            <a:avLst/>
          </a:prstGeom>
          <a:noFill/>
        </p:spPr>
        <p:txBody>
          <a:bodyPr wrap="square" rtlCol="0">
            <a:spAutoFit/>
          </a:bodyPr>
          <a:lstStyle/>
          <a:p>
            <a:r>
              <a:rPr lang="en-US" dirty="0"/>
              <a:t>Image Source :  Python Deeper Insights Into Machine Learning</a:t>
            </a:r>
          </a:p>
        </p:txBody>
      </p:sp>
    </p:spTree>
    <p:extLst>
      <p:ext uri="{BB962C8B-B14F-4D97-AF65-F5344CB8AC3E}">
        <p14:creationId xmlns:p14="http://schemas.microsoft.com/office/powerpoint/2010/main" val="362293046"/>
      </p:ext>
    </p:extLst>
  </p:cSld>
  <p:clrMapOvr>
    <a:masterClrMapping/>
  </p:clrMapOvr>
  <p:transition spd="med">
    <p:wipe di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914400"/>
            <a:ext cx="8305800" cy="3847207"/>
          </a:xfrm>
          <a:prstGeom prst="rect">
            <a:avLst/>
          </a:prstGeom>
          <a:noFill/>
        </p:spPr>
        <p:txBody>
          <a:bodyPr wrap="square" rtlCol="0">
            <a:spAutoFit/>
          </a:bodyPr>
          <a:lstStyle/>
          <a:p>
            <a:r>
              <a:rPr lang="en-US" b="1" dirty="0" err="1"/>
              <a:t>make_pipeline</a:t>
            </a:r>
            <a:endParaRPr lang="en-US" b="1" dirty="0"/>
          </a:p>
          <a:p>
            <a:pPr marL="800100" lvl="1" indent="-342900" eaLnBrk="0" hangingPunct="0">
              <a:buFont typeface="+mj-lt"/>
              <a:buAutoNum type="alphaLcPeriod"/>
            </a:pPr>
            <a:endParaRPr lang="en-US" dirty="0"/>
          </a:p>
          <a:p>
            <a:pPr marL="342900" indent="-342900">
              <a:buFont typeface="+mj-lt"/>
              <a:buAutoNum type="arabicPeriod"/>
            </a:pPr>
            <a:r>
              <a:rPr lang="en-US" sz="1600" dirty="0">
                <a:solidFill>
                  <a:srgbClr val="000000"/>
                </a:solidFill>
              </a:rPr>
              <a:t>Creating the pipeline could be cumbersome. Specifying a name to each stage may not be necessary</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Alternatively there is a “</a:t>
            </a:r>
            <a:r>
              <a:rPr lang="en-US" sz="1600" dirty="0" err="1">
                <a:solidFill>
                  <a:srgbClr val="000000"/>
                </a:solidFill>
              </a:rPr>
              <a:t>make_pipeline</a:t>
            </a:r>
            <a:r>
              <a:rPr lang="en-US" sz="1600" dirty="0">
                <a:solidFill>
                  <a:srgbClr val="000000"/>
                </a:solidFill>
              </a:rPr>
              <a:t>()”  function that will create the pipeline and automatically name each step. We do not need to specify a name </a:t>
            </a:r>
          </a:p>
          <a:p>
            <a:pPr marL="800100" lvl="1" indent="-342900">
              <a:buFont typeface="+mj-lt"/>
              <a:buAutoNum type="alphaLcPeriod"/>
            </a:pPr>
            <a:r>
              <a:rPr lang="en-US" sz="1600" dirty="0">
                <a:solidFill>
                  <a:schemeClr val="accent1"/>
                </a:solidFill>
              </a:rPr>
              <a:t>from </a:t>
            </a:r>
            <a:r>
              <a:rPr lang="en-US" sz="1600" dirty="0" err="1">
                <a:solidFill>
                  <a:schemeClr val="accent1"/>
                </a:solidFill>
              </a:rPr>
              <a:t>sklearn.pipeline</a:t>
            </a:r>
            <a:r>
              <a:rPr lang="en-US" sz="1600" dirty="0">
                <a:solidFill>
                  <a:schemeClr val="accent1"/>
                </a:solidFill>
              </a:rPr>
              <a:t> import </a:t>
            </a:r>
            <a:r>
              <a:rPr lang="en-US" sz="1600" dirty="0" err="1">
                <a:solidFill>
                  <a:schemeClr val="accent1"/>
                </a:solidFill>
              </a:rPr>
              <a:t>make_pipeline</a:t>
            </a:r>
            <a:endParaRPr lang="en-US" sz="1600" dirty="0">
              <a:solidFill>
                <a:schemeClr val="accent1"/>
              </a:solidFill>
            </a:endParaRPr>
          </a:p>
          <a:p>
            <a:pPr marL="800100" lvl="1" indent="-342900">
              <a:buFont typeface="+mj-lt"/>
              <a:buAutoNum type="alphaLcPeriod"/>
            </a:pPr>
            <a:r>
              <a:rPr lang="en-US" sz="1600" dirty="0">
                <a:solidFill>
                  <a:schemeClr val="accent1"/>
                </a:solidFill>
              </a:rPr>
              <a:t>pipe = </a:t>
            </a:r>
            <a:r>
              <a:rPr lang="en-US" sz="1600" dirty="0" err="1">
                <a:solidFill>
                  <a:schemeClr val="accent1"/>
                </a:solidFill>
              </a:rPr>
              <a:t>make_pipeline</a:t>
            </a:r>
            <a:r>
              <a:rPr lang="en-US" sz="1600" dirty="0">
                <a:solidFill>
                  <a:schemeClr val="accent1"/>
                </a:solidFill>
              </a:rPr>
              <a:t>( </a:t>
            </a:r>
            <a:r>
              <a:rPr lang="en-US" sz="1600" dirty="0" err="1">
                <a:solidFill>
                  <a:schemeClr val="accent1"/>
                </a:solidFill>
              </a:rPr>
              <a:t>MinMaxScaler</a:t>
            </a:r>
            <a:r>
              <a:rPr lang="en-US" sz="1600" dirty="0">
                <a:solidFill>
                  <a:schemeClr val="accent1"/>
                </a:solidFill>
              </a:rPr>
              <a:t>(), (SVC())) </a:t>
            </a:r>
          </a:p>
          <a:p>
            <a:pPr marL="800100" lvl="1" indent="-342900">
              <a:buFont typeface="+mj-lt"/>
              <a:buAutoNum type="alphaLcPeriod"/>
            </a:pPr>
            <a:r>
              <a:rPr lang="en-US" sz="1600" dirty="0">
                <a:solidFill>
                  <a:schemeClr val="accent1"/>
                </a:solidFill>
              </a:rPr>
              <a:t>print(" Pipeline steps:\ n{}". format( </a:t>
            </a:r>
            <a:r>
              <a:rPr lang="en-US" sz="1600" dirty="0" err="1">
                <a:solidFill>
                  <a:schemeClr val="accent1"/>
                </a:solidFill>
              </a:rPr>
              <a:t>pipe.steps</a:t>
            </a:r>
            <a:r>
              <a:rPr lang="en-US" sz="1600" dirty="0">
                <a:solidFill>
                  <a:schemeClr val="accent1"/>
                </a:solidFill>
              </a:rPr>
              <a:t>))</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Note, we have not specified any name to the stages. The names will be automatically assigned and are usually lowercase of the class names</a:t>
            </a:r>
          </a:p>
          <a:p>
            <a:pPr marL="342900" indent="-342900">
              <a:buFont typeface="+mj-lt"/>
              <a:buAutoNum type="arabicPeriod"/>
            </a:pPr>
            <a:endParaRPr lang="en-US" sz="1600" dirty="0">
              <a:solidFill>
                <a:srgbClr val="000000"/>
              </a:solidFill>
            </a:endParaRPr>
          </a:p>
          <a:p>
            <a:pPr marL="342900" indent="-342900">
              <a:buFont typeface="+mj-lt"/>
              <a:buAutoNum type="arabicPeriod"/>
            </a:pPr>
            <a:endParaRPr lang="en-US" sz="1600" dirty="0">
              <a:solidFill>
                <a:srgbClr val="000000"/>
              </a:solidFill>
            </a:endParaRPr>
          </a:p>
        </p:txBody>
      </p:sp>
      <p:sp>
        <p:nvSpPr>
          <p:cNvPr id="3" name="TextBox 2">
            <a:extLst>
              <a:ext uri="{FF2B5EF4-FFF2-40B4-BE49-F238E27FC236}">
                <a16:creationId xmlns:a16="http://schemas.microsoft.com/office/drawing/2014/main" id="{50B0F100-C23A-4BF8-827F-6585C9A60C1E}"/>
              </a:ext>
            </a:extLst>
          </p:cNvPr>
          <p:cNvSpPr txBox="1"/>
          <p:nvPr/>
        </p:nvSpPr>
        <p:spPr>
          <a:xfrm>
            <a:off x="4876800" y="4742557"/>
            <a:ext cx="3848100" cy="369332"/>
          </a:xfrm>
          <a:prstGeom prst="rect">
            <a:avLst/>
          </a:prstGeom>
          <a:noFill/>
        </p:spPr>
        <p:txBody>
          <a:bodyPr wrap="square" rtlCol="0">
            <a:spAutoFit/>
          </a:bodyPr>
          <a:lstStyle/>
          <a:p>
            <a:r>
              <a:rPr lang="en-US" dirty="0" err="1"/>
              <a:t>pipeline_introduction.ipynb</a:t>
            </a:r>
            <a:endParaRPr lang="en-US" dirty="0"/>
          </a:p>
        </p:txBody>
      </p:sp>
    </p:spTree>
    <p:extLst>
      <p:ext uri="{BB962C8B-B14F-4D97-AF65-F5344CB8AC3E}">
        <p14:creationId xmlns:p14="http://schemas.microsoft.com/office/powerpoint/2010/main" val="1868393525"/>
      </p:ext>
    </p:extLst>
  </p:cSld>
  <p:clrMapOvr>
    <a:masterClrMapping/>
  </p:clrMapOvr>
  <p:transition spd="med">
    <p:wipe di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914400"/>
            <a:ext cx="8305800" cy="3600986"/>
          </a:xfrm>
          <a:prstGeom prst="rect">
            <a:avLst/>
          </a:prstGeom>
          <a:noFill/>
        </p:spPr>
        <p:txBody>
          <a:bodyPr wrap="square" rtlCol="0">
            <a:spAutoFit/>
          </a:bodyPr>
          <a:lstStyle/>
          <a:p>
            <a:r>
              <a:rPr lang="en-US" b="1" dirty="0" err="1"/>
              <a:t>make_pipeline</a:t>
            </a:r>
            <a:endParaRPr lang="en-US" b="1" dirty="0"/>
          </a:p>
          <a:p>
            <a:pPr marL="800100" lvl="1" indent="-342900" eaLnBrk="0" hangingPunct="0">
              <a:buFont typeface="+mj-lt"/>
              <a:buAutoNum type="alphaLcPeriod"/>
            </a:pPr>
            <a:endParaRPr lang="en-US" dirty="0"/>
          </a:p>
          <a:p>
            <a:pPr marL="342900" indent="-342900">
              <a:buFont typeface="+mj-lt"/>
              <a:buAutoNum type="arabicPeriod"/>
            </a:pPr>
            <a:r>
              <a:rPr lang="en-US" sz="1600" dirty="0">
                <a:solidFill>
                  <a:srgbClr val="000000"/>
                </a:solidFill>
              </a:rPr>
              <a:t>Download Wisconsin Breast Cancer dataset from UCI</a:t>
            </a:r>
          </a:p>
          <a:p>
            <a:pPr marL="342900" indent="-342900">
              <a:buFont typeface="+mj-lt"/>
              <a:buAutoNum type="arabicPeriod"/>
            </a:pPr>
            <a:r>
              <a:rPr lang="en-US" sz="1600" dirty="0">
                <a:solidFill>
                  <a:srgbClr val="000000"/>
                </a:solidFill>
              </a:rPr>
              <a:t>Create dataframe</a:t>
            </a:r>
          </a:p>
          <a:p>
            <a:pPr marL="342900" indent="-342900">
              <a:buFont typeface="+mj-lt"/>
              <a:buAutoNum type="arabicPeriod"/>
            </a:pPr>
            <a:r>
              <a:rPr lang="en-US" sz="1600" dirty="0">
                <a:solidFill>
                  <a:srgbClr val="000000"/>
                </a:solidFill>
              </a:rPr>
              <a:t>Split into X and y</a:t>
            </a:r>
          </a:p>
          <a:p>
            <a:pPr marL="342900" indent="-342900">
              <a:buFont typeface="+mj-lt"/>
              <a:buAutoNum type="arabicPeriod"/>
            </a:pPr>
            <a:r>
              <a:rPr lang="en-US" sz="1600" dirty="0">
                <a:solidFill>
                  <a:srgbClr val="000000"/>
                </a:solidFill>
              </a:rPr>
              <a:t>Transform y into numerical using labelencoder</a:t>
            </a:r>
          </a:p>
          <a:p>
            <a:pPr marL="342900" indent="-342900">
              <a:buFont typeface="+mj-lt"/>
              <a:buAutoNum type="arabicPeriod"/>
            </a:pPr>
            <a:r>
              <a:rPr lang="en-US" sz="1600" dirty="0">
                <a:solidFill>
                  <a:srgbClr val="000000"/>
                </a:solidFill>
              </a:rPr>
              <a:t>Split data into training testing</a:t>
            </a:r>
          </a:p>
          <a:p>
            <a:pPr marL="342900" indent="-342900">
              <a:buFont typeface="+mj-lt"/>
              <a:buAutoNum type="arabicPeriod"/>
            </a:pPr>
            <a:r>
              <a:rPr lang="en-US" sz="1600" dirty="0">
                <a:solidFill>
                  <a:srgbClr val="000000"/>
                </a:solidFill>
              </a:rPr>
              <a:t>Standardize dataset using standard scalar</a:t>
            </a:r>
          </a:p>
          <a:p>
            <a:pPr marL="342900" indent="-342900">
              <a:buFont typeface="+mj-lt"/>
              <a:buAutoNum type="arabicPeriod"/>
            </a:pPr>
            <a:r>
              <a:rPr lang="en-US" sz="1600" dirty="0">
                <a:solidFill>
                  <a:srgbClr val="000000"/>
                </a:solidFill>
              </a:rPr>
              <a:t>Use PCA to reduce to 2 dimensions</a:t>
            </a:r>
          </a:p>
          <a:p>
            <a:pPr marL="342900" indent="-342900">
              <a:buFont typeface="+mj-lt"/>
              <a:buAutoNum type="arabicPeriod"/>
            </a:pPr>
            <a:r>
              <a:rPr lang="en-US" sz="1600" dirty="0">
                <a:solidFill>
                  <a:srgbClr val="000000"/>
                </a:solidFill>
              </a:rPr>
              <a:t>Use logistic regression on the reduced dimensions</a:t>
            </a:r>
          </a:p>
          <a:p>
            <a:pPr marL="342900" indent="-342900">
              <a:buFont typeface="+mj-lt"/>
              <a:buAutoNum type="arabicPeriod"/>
            </a:pPr>
            <a:r>
              <a:rPr lang="en-US" sz="1600" dirty="0">
                <a:solidFill>
                  <a:srgbClr val="000000"/>
                </a:solidFill>
              </a:rPr>
              <a:t>Create a pipeline </a:t>
            </a:r>
          </a:p>
          <a:p>
            <a:pPr marL="342900" indent="-342900">
              <a:buFont typeface="+mj-lt"/>
              <a:buAutoNum type="arabicPeriod"/>
            </a:pPr>
            <a:r>
              <a:rPr lang="en-US" sz="1600" dirty="0">
                <a:solidFill>
                  <a:srgbClr val="000000"/>
                </a:solidFill>
              </a:rPr>
              <a:t>Do a fit and score</a:t>
            </a:r>
          </a:p>
          <a:p>
            <a:pPr marL="342900" indent="-342900">
              <a:buFont typeface="+mj-lt"/>
              <a:buAutoNum type="arabicPeriod"/>
            </a:pPr>
            <a:endParaRPr lang="en-US" sz="1600" dirty="0">
              <a:solidFill>
                <a:srgbClr val="000000"/>
              </a:solidFill>
            </a:endParaRPr>
          </a:p>
          <a:p>
            <a:pPr marL="342900" indent="-342900">
              <a:buFont typeface="+mj-lt"/>
              <a:buAutoNum type="arabicPeriod"/>
            </a:pPr>
            <a:endParaRPr lang="en-US" sz="1600" dirty="0">
              <a:solidFill>
                <a:srgbClr val="000000"/>
              </a:solidFill>
            </a:endParaRPr>
          </a:p>
        </p:txBody>
      </p:sp>
      <p:sp>
        <p:nvSpPr>
          <p:cNvPr id="3" name="TextBox 2">
            <a:extLst>
              <a:ext uri="{FF2B5EF4-FFF2-40B4-BE49-F238E27FC236}">
                <a16:creationId xmlns:a16="http://schemas.microsoft.com/office/drawing/2014/main" id="{50B0F100-C23A-4BF8-827F-6585C9A60C1E}"/>
              </a:ext>
            </a:extLst>
          </p:cNvPr>
          <p:cNvSpPr txBox="1"/>
          <p:nvPr/>
        </p:nvSpPr>
        <p:spPr>
          <a:xfrm>
            <a:off x="4876800" y="4742557"/>
            <a:ext cx="3848100" cy="646331"/>
          </a:xfrm>
          <a:prstGeom prst="rect">
            <a:avLst/>
          </a:prstGeom>
          <a:noFill/>
        </p:spPr>
        <p:txBody>
          <a:bodyPr wrap="square" rtlCol="0">
            <a:spAutoFit/>
          </a:bodyPr>
          <a:lstStyle/>
          <a:p>
            <a:r>
              <a:rPr lang="en-US" dirty="0" err="1"/>
              <a:t>Pipeline_GridSearchcv_wisc_bc_data_classwork.ipynb</a:t>
            </a:r>
            <a:endParaRPr lang="en-US" dirty="0"/>
          </a:p>
        </p:txBody>
      </p:sp>
    </p:spTree>
    <p:extLst>
      <p:ext uri="{BB962C8B-B14F-4D97-AF65-F5344CB8AC3E}">
        <p14:creationId xmlns:p14="http://schemas.microsoft.com/office/powerpoint/2010/main" val="2380291315"/>
      </p:ext>
    </p:extLst>
  </p:cSld>
  <p:clrMapOvr>
    <a:masterClrMapping/>
  </p:clrMapOvr>
  <p:transition spd="med">
    <p:wipe di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CDD5D7-FFB7-4A74-ADCC-CC8266EF9E99}"/>
              </a:ext>
            </a:extLst>
          </p:cNvPr>
          <p:cNvSpPr txBox="1"/>
          <p:nvPr/>
        </p:nvSpPr>
        <p:spPr>
          <a:xfrm>
            <a:off x="2209800" y="2926485"/>
            <a:ext cx="4419600" cy="461665"/>
          </a:xfrm>
          <a:prstGeom prst="rect">
            <a:avLst/>
          </a:prstGeom>
          <a:noFill/>
        </p:spPr>
        <p:txBody>
          <a:bodyPr wrap="square" rtlCol="0">
            <a:spAutoFit/>
          </a:bodyPr>
          <a:lstStyle/>
          <a:p>
            <a:pPr algn="ctr"/>
            <a:r>
              <a:rPr lang="en-US" sz="2400" b="1" dirty="0"/>
              <a:t>Sampling</a:t>
            </a:r>
          </a:p>
        </p:txBody>
      </p:sp>
    </p:spTree>
    <p:extLst>
      <p:ext uri="{BB962C8B-B14F-4D97-AF65-F5344CB8AC3E}">
        <p14:creationId xmlns:p14="http://schemas.microsoft.com/office/powerpoint/2010/main" val="1723405835"/>
      </p:ext>
    </p:extLst>
  </p:cSld>
  <p:clrMapOvr>
    <a:masterClrMapping/>
  </p:clrMapOvr>
  <p:transition spd="med">
    <p:wipe di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1524000"/>
            <a:ext cx="8305800" cy="3416320"/>
          </a:xfrm>
          <a:prstGeom prst="rect">
            <a:avLst/>
          </a:prstGeom>
          <a:noFill/>
        </p:spPr>
        <p:txBody>
          <a:bodyPr wrap="square" rtlCol="0">
            <a:spAutoFit/>
          </a:bodyPr>
          <a:lstStyle/>
          <a:p>
            <a:pPr marL="342900" indent="-342900">
              <a:buFont typeface="+mj-lt"/>
              <a:buAutoNum type="arabicPeriod"/>
            </a:pPr>
            <a:r>
              <a:rPr lang="en-US" dirty="0"/>
              <a:t>It all begins with sampling…. So do bias and variance errors</a:t>
            </a:r>
          </a:p>
          <a:p>
            <a:pPr marL="342900" indent="-342900">
              <a:buFont typeface="+mj-lt"/>
              <a:buAutoNum type="arabicPeriod"/>
            </a:pPr>
            <a:endParaRPr lang="en-US" dirty="0"/>
          </a:p>
          <a:p>
            <a:pPr marL="342900" indent="-342900">
              <a:buFont typeface="+mj-lt"/>
              <a:buAutoNum type="arabicPeriod"/>
            </a:pPr>
            <a:r>
              <a:rPr lang="en-US" dirty="0"/>
              <a:t>For a sample to be close representative of the population we need the right attributes, right size, correct class representation</a:t>
            </a:r>
          </a:p>
          <a:p>
            <a:pPr marL="342900" indent="-342900">
              <a:buFont typeface="+mj-lt"/>
              <a:buAutoNum type="arabicPeriod"/>
            </a:pPr>
            <a:endParaRPr lang="en-US" dirty="0"/>
          </a:p>
          <a:p>
            <a:pPr marL="342900" indent="-342900">
              <a:buFont typeface="+mj-lt"/>
              <a:buAutoNum type="arabicPeriod"/>
            </a:pPr>
            <a:r>
              <a:rPr lang="en-US" dirty="0"/>
              <a:t>A sample being subset of the population can fall short of these requirements. As a result, it represents subset of the patterns, also have unexplained patterns that get clubbed as residuals</a:t>
            </a:r>
          </a:p>
          <a:p>
            <a:pPr marL="342900" indent="-342900">
              <a:buFont typeface="+mj-lt"/>
              <a:buAutoNum type="arabicPeriod"/>
            </a:pPr>
            <a:endParaRPr lang="en-US" dirty="0"/>
          </a:p>
          <a:p>
            <a:pPr marL="342900" indent="-342900">
              <a:buFont typeface="+mj-lt"/>
              <a:buAutoNum type="arabicPeriod"/>
            </a:pPr>
            <a:r>
              <a:rPr lang="en-US" dirty="0"/>
              <a:t>Problem becomes acute when we are in classification and the data is imbalanced in terms of representing the classes. </a:t>
            </a:r>
          </a:p>
          <a:p>
            <a:pPr marL="342900" indent="-342900">
              <a:buFont typeface="+mj-lt"/>
              <a:buAutoNum type="arabicPeriod"/>
            </a:pPr>
            <a:endParaRPr lang="en-US" dirty="0"/>
          </a:p>
        </p:txBody>
      </p:sp>
    </p:spTree>
    <p:extLst>
      <p:ext uri="{BB962C8B-B14F-4D97-AF65-F5344CB8AC3E}">
        <p14:creationId xmlns:p14="http://schemas.microsoft.com/office/powerpoint/2010/main" val="1187093193"/>
      </p:ext>
    </p:extLst>
  </p:cSld>
  <p:clrMapOvr>
    <a:masterClrMapping/>
  </p:clrMapOvr>
  <p:transition spd="med">
    <p:wipe di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AutoShape 4" descr="Image result for Euclidean distance formu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7A4A99ED-29A3-46AC-9FA9-36313768003C}"/>
              </a:ext>
            </a:extLst>
          </p:cNvPr>
          <p:cNvPicPr>
            <a:picLocks noChangeAspect="1"/>
          </p:cNvPicPr>
          <p:nvPr/>
        </p:nvPicPr>
        <p:blipFill>
          <a:blip r:embed="rId3"/>
          <a:stretch>
            <a:fillRect/>
          </a:stretch>
        </p:blipFill>
        <p:spPr>
          <a:xfrm>
            <a:off x="382587" y="2096401"/>
            <a:ext cx="8378826" cy="4185391"/>
          </a:xfrm>
          <a:prstGeom prst="rect">
            <a:avLst/>
          </a:prstGeom>
        </p:spPr>
      </p:pic>
      <p:sp>
        <p:nvSpPr>
          <p:cNvPr id="2" name="TextBox 1">
            <a:extLst>
              <a:ext uri="{FF2B5EF4-FFF2-40B4-BE49-F238E27FC236}">
                <a16:creationId xmlns:a16="http://schemas.microsoft.com/office/drawing/2014/main" id="{8414AE40-DEC8-4BF1-A7EF-10895707731E}"/>
              </a:ext>
            </a:extLst>
          </p:cNvPr>
          <p:cNvSpPr txBox="1"/>
          <p:nvPr/>
        </p:nvSpPr>
        <p:spPr>
          <a:xfrm>
            <a:off x="427718" y="1676400"/>
            <a:ext cx="2663826" cy="261610"/>
          </a:xfrm>
          <a:prstGeom prst="rect">
            <a:avLst/>
          </a:prstGeom>
          <a:noFill/>
        </p:spPr>
        <p:txBody>
          <a:bodyPr wrap="square" rtlCol="0">
            <a:spAutoFit/>
          </a:bodyPr>
          <a:lstStyle/>
          <a:p>
            <a:pPr algn="ctr"/>
            <a:r>
              <a:rPr lang="en-US" sz="1100" b="1" dirty="0"/>
              <a:t>Sample Data (Analytics Base Table)</a:t>
            </a:r>
          </a:p>
        </p:txBody>
      </p:sp>
      <p:sp>
        <p:nvSpPr>
          <p:cNvPr id="6" name="TextBox 5">
            <a:extLst>
              <a:ext uri="{FF2B5EF4-FFF2-40B4-BE49-F238E27FC236}">
                <a16:creationId xmlns:a16="http://schemas.microsoft.com/office/drawing/2014/main" id="{C742267D-CAFF-44DC-9586-74E4335A8ED1}"/>
              </a:ext>
            </a:extLst>
          </p:cNvPr>
          <p:cNvSpPr txBox="1"/>
          <p:nvPr/>
        </p:nvSpPr>
        <p:spPr>
          <a:xfrm>
            <a:off x="3091544" y="1665514"/>
            <a:ext cx="2663826" cy="430887"/>
          </a:xfrm>
          <a:prstGeom prst="rect">
            <a:avLst/>
          </a:prstGeom>
          <a:noFill/>
        </p:spPr>
        <p:txBody>
          <a:bodyPr wrap="square" rtlCol="0">
            <a:spAutoFit/>
          </a:bodyPr>
          <a:lstStyle/>
          <a:p>
            <a:pPr algn="ctr"/>
            <a:r>
              <a:rPr lang="en-US" sz="1100" b="1" dirty="0"/>
              <a:t>Three Random Training Sets From ABT</a:t>
            </a:r>
          </a:p>
        </p:txBody>
      </p:sp>
      <p:sp>
        <p:nvSpPr>
          <p:cNvPr id="7" name="TextBox 6">
            <a:extLst>
              <a:ext uri="{FF2B5EF4-FFF2-40B4-BE49-F238E27FC236}">
                <a16:creationId xmlns:a16="http://schemas.microsoft.com/office/drawing/2014/main" id="{3FFB3E60-1DC9-4D9B-A129-AAEDB04F377C}"/>
              </a:ext>
            </a:extLst>
          </p:cNvPr>
          <p:cNvSpPr txBox="1"/>
          <p:nvPr/>
        </p:nvSpPr>
        <p:spPr>
          <a:xfrm>
            <a:off x="5755370" y="1664379"/>
            <a:ext cx="2663826" cy="261610"/>
          </a:xfrm>
          <a:prstGeom prst="rect">
            <a:avLst/>
          </a:prstGeom>
          <a:noFill/>
        </p:spPr>
        <p:txBody>
          <a:bodyPr wrap="square" rtlCol="0">
            <a:spAutoFit/>
          </a:bodyPr>
          <a:lstStyle/>
          <a:p>
            <a:pPr algn="ctr"/>
            <a:r>
              <a:rPr lang="en-US" sz="1100" b="1" dirty="0"/>
              <a:t>Three Random Test Sets From ABT</a:t>
            </a:r>
          </a:p>
        </p:txBody>
      </p:sp>
    </p:spTree>
    <p:extLst>
      <p:ext uri="{BB962C8B-B14F-4D97-AF65-F5344CB8AC3E}">
        <p14:creationId xmlns:p14="http://schemas.microsoft.com/office/powerpoint/2010/main" val="807675159"/>
      </p:ext>
    </p:extLst>
  </p:cSld>
  <p:clrMapOvr>
    <a:masterClrMapping/>
  </p:clrMapOvr>
  <p:transition spd="med">
    <p:wipe di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1524000"/>
            <a:ext cx="8305800" cy="4524315"/>
          </a:xfrm>
          <a:prstGeom prst="rect">
            <a:avLst/>
          </a:prstGeom>
          <a:noFill/>
        </p:spPr>
        <p:txBody>
          <a:bodyPr wrap="square" rtlCol="0">
            <a:spAutoFit/>
          </a:bodyPr>
          <a:lstStyle/>
          <a:p>
            <a:pPr marL="342900" indent="-342900">
              <a:buFont typeface="+mj-lt"/>
              <a:buAutoNum type="arabicPeriod" startAt="5"/>
            </a:pPr>
            <a:r>
              <a:rPr lang="en-US" dirty="0"/>
              <a:t>Imbalanced datasets impact outcome of ML models negatively when the class of importance is under represented</a:t>
            </a:r>
          </a:p>
          <a:p>
            <a:pPr marL="342900" indent="-342900">
              <a:buFont typeface="+mj-lt"/>
              <a:buAutoNum type="arabicPeriod" startAt="5"/>
            </a:pPr>
            <a:endParaRPr lang="en-US" dirty="0"/>
          </a:p>
          <a:p>
            <a:pPr marL="342900" indent="-342900">
              <a:buFont typeface="+mj-lt"/>
              <a:buAutoNum type="arabicPeriod" startAt="5"/>
            </a:pPr>
            <a:r>
              <a:rPr lang="en-US" dirty="0"/>
              <a:t>The ML algorithms such as decision trees, logistic regressions are designed to reduce overall inaccuracies and hence get biased towards over represented class</a:t>
            </a:r>
          </a:p>
          <a:p>
            <a:pPr marL="342900" indent="-342900">
              <a:buFont typeface="+mj-lt"/>
              <a:buAutoNum type="arabicPeriod" startAt="5"/>
            </a:pPr>
            <a:endParaRPr lang="en-US" dirty="0"/>
          </a:p>
          <a:p>
            <a:pPr marL="342900" indent="-342900">
              <a:buFont typeface="+mj-lt"/>
              <a:buAutoNum type="arabicPeriod" startAt="5"/>
            </a:pPr>
            <a:r>
              <a:rPr lang="en-US" dirty="0"/>
              <a:t>When class of importance is under represented, no amount of tuning the models will help</a:t>
            </a:r>
          </a:p>
          <a:p>
            <a:pPr marL="342900" indent="-342900">
              <a:buFont typeface="+mj-lt"/>
              <a:buAutoNum type="arabicPeriod" startAt="5"/>
            </a:pPr>
            <a:endParaRPr lang="en-US" dirty="0">
              <a:solidFill>
                <a:schemeClr val="tx1">
                  <a:lumMod val="50000"/>
                  <a:lumOff val="50000"/>
                </a:schemeClr>
              </a:solidFill>
            </a:endParaRPr>
          </a:p>
          <a:p>
            <a:pPr marL="342900" indent="-342900">
              <a:buFont typeface="+mj-lt"/>
              <a:buAutoNum type="arabicPeriod" startAt="5"/>
            </a:pPr>
            <a:r>
              <a:rPr lang="en-US" dirty="0"/>
              <a:t>Suppose we have 1000 records of which 20 are fraudulent cases and 980 normal cases. We have to predict fraudulent cases accurately. The event rate is only 2%. Conventional classifiers tend to perform higher  Type II errors (fraudulent cases identified as normal)</a:t>
            </a:r>
          </a:p>
          <a:p>
            <a:pPr marL="342900" indent="-342900">
              <a:buFont typeface="+mj-lt"/>
              <a:buAutoNum type="arabicPeriod" startAt="5"/>
            </a:pPr>
            <a:endParaRPr lang="en-US" dirty="0"/>
          </a:p>
          <a:p>
            <a:pPr marL="342900" indent="-342900">
              <a:buFont typeface="+mj-lt"/>
              <a:buAutoNum type="arabicPeriod" startAt="5"/>
            </a:pPr>
            <a:endParaRPr lang="en-US" dirty="0"/>
          </a:p>
        </p:txBody>
      </p:sp>
    </p:spTree>
    <p:extLst>
      <p:ext uri="{BB962C8B-B14F-4D97-AF65-F5344CB8AC3E}">
        <p14:creationId xmlns:p14="http://schemas.microsoft.com/office/powerpoint/2010/main" val="3661379992"/>
      </p:ext>
    </p:extLst>
  </p:cSld>
  <p:clrMapOvr>
    <a:masterClrMapping/>
  </p:clrMapOvr>
  <p:transition spd="med">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5638800" y="1599521"/>
            <a:ext cx="3372216" cy="2591479"/>
          </a:xfrm>
          <a:prstGeom prst="rect">
            <a:avLst/>
          </a:prstGeom>
          <a:noFill/>
        </p:spPr>
        <p:txBody>
          <a:bodyPr wrap="square">
            <a:spAutoFit/>
          </a:bodyPr>
          <a:lstStyle/>
          <a:p>
            <a:pPr marL="396875" indent="-342900" defTabSz="457200" fontAlgn="auto">
              <a:spcBef>
                <a:spcPct val="20000"/>
              </a:spcBef>
              <a:spcAft>
                <a:spcPts val="0"/>
              </a:spcAft>
              <a:buFont typeface="+mj-lt"/>
              <a:buAutoNum type="arabicPeriod"/>
            </a:pPr>
            <a:r>
              <a:rPr lang="en-IN" sz="1400" dirty="0"/>
              <a:t>We have to find the right attributes and the right number of dimensions such that the total effect of these two (indicated by black curve) minimizes.</a:t>
            </a:r>
          </a:p>
          <a:p>
            <a:pPr marL="396875" indent="-342900" defTabSz="457200" fontAlgn="auto">
              <a:spcBef>
                <a:spcPct val="20000"/>
              </a:spcBef>
              <a:spcAft>
                <a:spcPts val="0"/>
              </a:spcAft>
              <a:buFont typeface="+mj-lt"/>
              <a:buAutoNum type="arabicPeriod"/>
            </a:pPr>
            <a:endParaRPr lang="en-IN" sz="1400" dirty="0"/>
          </a:p>
          <a:p>
            <a:pPr marL="396875" indent="-342900" defTabSz="457200" fontAlgn="auto">
              <a:spcBef>
                <a:spcPct val="20000"/>
              </a:spcBef>
              <a:spcAft>
                <a:spcPts val="0"/>
              </a:spcAft>
              <a:buFont typeface="+mj-lt"/>
              <a:buAutoNum type="arabicPeriod"/>
            </a:pPr>
            <a:r>
              <a:rPr lang="en-IN" sz="1400" dirty="0"/>
              <a:t>The gap between variance curve and total error curve reflects presence of random errors in the model</a:t>
            </a:r>
          </a:p>
          <a:p>
            <a:pPr marL="396875" indent="-342900" defTabSz="457200" fontAlgn="auto">
              <a:spcBef>
                <a:spcPct val="20000"/>
              </a:spcBef>
              <a:spcAft>
                <a:spcPts val="0"/>
              </a:spcAft>
              <a:buAutoNum type="arabicPeriod"/>
            </a:pPr>
            <a:endParaRPr lang="en-IN" sz="1400" dirty="0"/>
          </a:p>
        </p:txBody>
      </p:sp>
      <p:sp>
        <p:nvSpPr>
          <p:cNvPr id="340994" name="Title 2"/>
          <p:cNvSpPr>
            <a:spLocks noGrp="1"/>
          </p:cNvSpPr>
          <p:nvPr>
            <p:ph type="title" idx="4294967295"/>
          </p:nvPr>
        </p:nvSpPr>
        <p:spPr>
          <a:xfrm>
            <a:off x="188682" y="957930"/>
            <a:ext cx="8421918" cy="413670"/>
          </a:xfrm>
          <a:prstGeom prst="rect">
            <a:avLst/>
          </a:prstGeom>
        </p:spPr>
        <p:txBody>
          <a:bodyPr/>
          <a:lstStyle/>
          <a:p>
            <a:pPr marL="0" lvl="1" indent="0">
              <a:spcBef>
                <a:spcPct val="0"/>
              </a:spcBef>
              <a:buNone/>
            </a:pPr>
            <a:r>
              <a:rPr lang="en-US" altLang="en-US" u="sng" dirty="0">
                <a:latin typeface="Arial" charset="0"/>
              </a:rPr>
              <a:t>Modelling Errors</a:t>
            </a:r>
            <a:endParaRPr lang="en-US" sz="1800" dirty="0"/>
          </a:p>
        </p:txBody>
      </p:sp>
      <p:pic>
        <p:nvPicPr>
          <p:cNvPr id="605186" name="Picture 2" descr="Image result for bias variance error"/>
          <p:cNvPicPr>
            <a:picLocks noChangeAspect="1" noChangeArrowheads="1"/>
          </p:cNvPicPr>
          <p:nvPr/>
        </p:nvPicPr>
        <p:blipFill>
          <a:blip r:embed="rId2" cstate="print"/>
          <a:srcRect/>
          <a:stretch>
            <a:fillRect/>
          </a:stretch>
        </p:blipFill>
        <p:spPr bwMode="auto">
          <a:xfrm>
            <a:off x="457199" y="1828800"/>
            <a:ext cx="5191001" cy="4038600"/>
          </a:xfrm>
          <a:prstGeom prst="rect">
            <a:avLst/>
          </a:prstGeom>
          <a:noFill/>
        </p:spPr>
      </p:pic>
    </p:spTree>
    <p:extLst>
      <p:ext uri="{BB962C8B-B14F-4D97-AF65-F5344CB8AC3E}">
        <p14:creationId xmlns:p14="http://schemas.microsoft.com/office/powerpoint/2010/main" val="437584908"/>
      </p:ext>
    </p:extLst>
  </p:cSld>
  <p:clrMapOvr>
    <a:masterClrMapping/>
  </p:clrMapOvr>
  <p:transition spd="med">
    <p:wipe di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099" y="1120676"/>
            <a:ext cx="8305800" cy="2308324"/>
          </a:xfrm>
          <a:prstGeom prst="rect">
            <a:avLst/>
          </a:prstGeom>
          <a:noFill/>
        </p:spPr>
        <p:txBody>
          <a:bodyPr wrap="square" rtlCol="0">
            <a:spAutoFit/>
          </a:bodyPr>
          <a:lstStyle/>
          <a:p>
            <a:pPr marL="342900" indent="-342900">
              <a:buFont typeface="+mj-lt"/>
              <a:buAutoNum type="arabicPeriod"/>
            </a:pPr>
            <a:r>
              <a:rPr lang="en-US" dirty="0"/>
              <a:t>We can handle the imbalanced dataset cases to minimize the Type II errors by balancing the class representations</a:t>
            </a:r>
          </a:p>
          <a:p>
            <a:pPr marL="342900" indent="-342900">
              <a:buFont typeface="+mj-lt"/>
              <a:buAutoNum type="arabicPeriod"/>
            </a:pPr>
            <a:endParaRPr lang="en-US" dirty="0">
              <a:solidFill>
                <a:schemeClr val="tx1">
                  <a:lumMod val="50000"/>
                  <a:lumOff val="50000"/>
                </a:schemeClr>
              </a:solidFill>
            </a:endParaRPr>
          </a:p>
          <a:p>
            <a:pPr marL="342900" indent="-342900">
              <a:buFont typeface="+mj-lt"/>
              <a:buAutoNum type="arabicPeriod"/>
            </a:pPr>
            <a:r>
              <a:rPr lang="en-US" dirty="0">
                <a:solidFill>
                  <a:srgbClr val="000000"/>
                </a:solidFill>
              </a:rPr>
              <a:t>To balance the classes we can –</a:t>
            </a:r>
          </a:p>
          <a:p>
            <a:pPr marL="800100" lvl="1" indent="-342900">
              <a:buFont typeface="+mj-lt"/>
              <a:buAutoNum type="alphaLcPeriod"/>
            </a:pPr>
            <a:r>
              <a:rPr lang="en-US" dirty="0">
                <a:solidFill>
                  <a:srgbClr val="000000"/>
                </a:solidFill>
              </a:rPr>
              <a:t>Decrease the frequency of the majority class</a:t>
            </a:r>
          </a:p>
          <a:p>
            <a:pPr marL="800100" lvl="1" indent="-342900">
              <a:buFont typeface="+mj-lt"/>
              <a:buAutoNum type="alphaLcPeriod"/>
            </a:pPr>
            <a:r>
              <a:rPr lang="en-US" dirty="0">
                <a:solidFill>
                  <a:srgbClr val="000000"/>
                </a:solidFill>
              </a:rPr>
              <a:t>Increase the frequency of the minority class   OR</a:t>
            </a:r>
          </a:p>
          <a:p>
            <a:pPr marL="800100" lvl="1" indent="-342900">
              <a:buFont typeface="+mj-lt"/>
              <a:buAutoNum type="alphaLcPeriod"/>
            </a:pPr>
            <a:endParaRPr lang="en-US" dirty="0">
              <a:solidFill>
                <a:srgbClr val="000000"/>
              </a:solidFill>
            </a:endParaRPr>
          </a:p>
          <a:p>
            <a:endParaRPr lang="en-US" dirty="0">
              <a:solidFill>
                <a:srgbClr val="000000"/>
              </a:solidFill>
            </a:endParaRPr>
          </a:p>
        </p:txBody>
      </p:sp>
      <p:pic>
        <p:nvPicPr>
          <p:cNvPr id="5" name="Picture 4">
            <a:extLst>
              <a:ext uri="{FF2B5EF4-FFF2-40B4-BE49-F238E27FC236}">
                <a16:creationId xmlns:a16="http://schemas.microsoft.com/office/drawing/2014/main" id="{3E3E53A6-4BD9-4DDE-96FA-4B91D267B896}"/>
              </a:ext>
            </a:extLst>
          </p:cNvPr>
          <p:cNvPicPr>
            <a:picLocks noChangeAspect="1"/>
          </p:cNvPicPr>
          <p:nvPr/>
        </p:nvPicPr>
        <p:blipFill>
          <a:blip r:embed="rId2"/>
          <a:stretch>
            <a:fillRect/>
          </a:stretch>
        </p:blipFill>
        <p:spPr>
          <a:xfrm>
            <a:off x="1119187" y="3392384"/>
            <a:ext cx="6905625" cy="2028825"/>
          </a:xfrm>
          <a:prstGeom prst="rect">
            <a:avLst/>
          </a:prstGeom>
        </p:spPr>
      </p:pic>
    </p:spTree>
    <p:extLst>
      <p:ext uri="{BB962C8B-B14F-4D97-AF65-F5344CB8AC3E}">
        <p14:creationId xmlns:p14="http://schemas.microsoft.com/office/powerpoint/2010/main" val="538674681"/>
      </p:ext>
    </p:extLst>
  </p:cSld>
  <p:clrMapOvr>
    <a:masterClrMapping/>
  </p:clrMapOvr>
  <p:transition spd="med">
    <p:wipe dir="d"/>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342900" y="1371600"/>
            <a:ext cx="8305800" cy="3139321"/>
          </a:xfrm>
          <a:prstGeom prst="rect">
            <a:avLst/>
          </a:prstGeom>
          <a:noFill/>
        </p:spPr>
        <p:txBody>
          <a:bodyPr wrap="square" rtlCol="0">
            <a:spAutoFit/>
          </a:bodyPr>
          <a:lstStyle/>
          <a:p>
            <a:pPr marL="342900" indent="-342900">
              <a:buFont typeface="+mj-lt"/>
              <a:buAutoNum type="arabicPeriod" startAt="3"/>
            </a:pPr>
            <a:r>
              <a:rPr lang="en-US" dirty="0">
                <a:solidFill>
                  <a:srgbClr val="000000"/>
                </a:solidFill>
              </a:rPr>
              <a:t>Decreasing the frequency of majority class is done using random under sampling. For e.g. </a:t>
            </a:r>
          </a:p>
          <a:p>
            <a:pPr marL="800100" lvl="1" indent="-342900">
              <a:buFont typeface="+mj-lt"/>
              <a:buAutoNum type="alphaLcPeriod"/>
            </a:pPr>
            <a:r>
              <a:rPr lang="en-US" dirty="0">
                <a:solidFill>
                  <a:srgbClr val="000000"/>
                </a:solidFill>
              </a:rPr>
              <a:t>Total observations – 1000</a:t>
            </a:r>
          </a:p>
          <a:p>
            <a:pPr marL="800100" lvl="1" indent="-342900">
              <a:buFont typeface="+mj-lt"/>
              <a:buAutoNum type="alphaLcPeriod"/>
            </a:pPr>
            <a:r>
              <a:rPr lang="en-US" dirty="0">
                <a:solidFill>
                  <a:srgbClr val="000000"/>
                </a:solidFill>
              </a:rPr>
              <a:t> Fraud                    -   020</a:t>
            </a:r>
          </a:p>
          <a:p>
            <a:pPr marL="800100" lvl="1" indent="-342900">
              <a:buFont typeface="+mj-lt"/>
              <a:buAutoNum type="alphaLcPeriod"/>
            </a:pPr>
            <a:r>
              <a:rPr lang="en-US" dirty="0">
                <a:solidFill>
                  <a:srgbClr val="000000"/>
                </a:solidFill>
              </a:rPr>
              <a:t>Non-fraud              -   980</a:t>
            </a:r>
          </a:p>
          <a:p>
            <a:pPr marL="800100" lvl="1" indent="-342900">
              <a:buFont typeface="+mj-lt"/>
              <a:buAutoNum type="alphaLcPeriod"/>
            </a:pPr>
            <a:r>
              <a:rPr lang="en-US" dirty="0">
                <a:solidFill>
                  <a:srgbClr val="000000"/>
                </a:solidFill>
              </a:rPr>
              <a:t>Event rate of interest -  2%</a:t>
            </a:r>
          </a:p>
          <a:p>
            <a:pPr marL="800100" lvl="1" indent="-342900">
              <a:buFont typeface="+mj-lt"/>
              <a:buAutoNum type="alphaLcPeriod"/>
            </a:pPr>
            <a:r>
              <a:rPr lang="en-US" dirty="0">
                <a:solidFill>
                  <a:srgbClr val="000000"/>
                </a:solidFill>
              </a:rPr>
              <a:t>Take 10% of non-fraud cases randomly -  98</a:t>
            </a:r>
          </a:p>
          <a:p>
            <a:pPr marL="800100" lvl="1" indent="-342900">
              <a:buFont typeface="+mj-lt"/>
              <a:buAutoNum type="alphaLcPeriod"/>
            </a:pPr>
            <a:r>
              <a:rPr lang="en-US" dirty="0">
                <a:solidFill>
                  <a:srgbClr val="000000"/>
                </a:solidFill>
              </a:rPr>
              <a:t>Club with the fraud cases – 118 sample size</a:t>
            </a:r>
          </a:p>
          <a:p>
            <a:pPr marL="800100" lvl="1" indent="-342900">
              <a:buFont typeface="+mj-lt"/>
              <a:buAutoNum type="alphaLcPeriod"/>
            </a:pPr>
            <a:r>
              <a:rPr lang="en-US" dirty="0">
                <a:solidFill>
                  <a:srgbClr val="000000"/>
                </a:solidFill>
              </a:rPr>
              <a:t>Modified event rate -  20 / 118 = 17%</a:t>
            </a:r>
          </a:p>
          <a:p>
            <a:pPr marL="800100" lvl="1" indent="-342900">
              <a:buFont typeface="+mj-lt"/>
              <a:buAutoNum type="alphaLcPeriod"/>
            </a:pPr>
            <a:endParaRPr lang="en-US" dirty="0">
              <a:solidFill>
                <a:srgbClr val="000000"/>
              </a:solidFill>
            </a:endParaRPr>
          </a:p>
          <a:p>
            <a:endParaRPr lang="en-US" dirty="0">
              <a:solidFill>
                <a:srgbClr val="000000"/>
              </a:solidFill>
            </a:endParaRPr>
          </a:p>
        </p:txBody>
      </p:sp>
      <p:sp>
        <p:nvSpPr>
          <p:cNvPr id="3" name="TextBox 2">
            <a:extLst>
              <a:ext uri="{FF2B5EF4-FFF2-40B4-BE49-F238E27FC236}">
                <a16:creationId xmlns:a16="http://schemas.microsoft.com/office/drawing/2014/main" id="{F90D59D2-4CB8-4592-AB7E-B13DF12DDA2F}"/>
              </a:ext>
            </a:extLst>
          </p:cNvPr>
          <p:cNvSpPr txBox="1"/>
          <p:nvPr/>
        </p:nvSpPr>
        <p:spPr>
          <a:xfrm>
            <a:off x="367284" y="5943600"/>
            <a:ext cx="7620000" cy="369332"/>
          </a:xfrm>
          <a:prstGeom prst="rect">
            <a:avLst/>
          </a:prstGeom>
          <a:noFill/>
        </p:spPr>
        <p:txBody>
          <a:bodyPr wrap="square" rtlCol="0">
            <a:spAutoFit/>
          </a:bodyPr>
          <a:lstStyle/>
          <a:p>
            <a:r>
              <a:rPr lang="en-US" dirty="0">
                <a:solidFill>
                  <a:srgbClr val="000000"/>
                </a:solidFill>
              </a:rPr>
              <a:t>Ref: </a:t>
            </a:r>
            <a:r>
              <a:rPr lang="en-US" dirty="0" err="1">
                <a:solidFill>
                  <a:srgbClr val="000000"/>
                </a:solidFill>
              </a:rPr>
              <a:t>Logistic_up_down_sample_Pima.ipynb</a:t>
            </a:r>
            <a:endParaRPr lang="en-US" dirty="0">
              <a:solidFill>
                <a:srgbClr val="000000"/>
              </a:solidFill>
            </a:endParaRPr>
          </a:p>
        </p:txBody>
      </p:sp>
    </p:spTree>
    <p:extLst>
      <p:ext uri="{BB962C8B-B14F-4D97-AF65-F5344CB8AC3E}">
        <p14:creationId xmlns:p14="http://schemas.microsoft.com/office/powerpoint/2010/main" val="3391654859"/>
      </p:ext>
    </p:extLst>
  </p:cSld>
  <p:clrMapOvr>
    <a:masterClrMapping/>
  </p:clrMapOvr>
  <p:transition spd="med">
    <p:wipe dir="d"/>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1143000"/>
            <a:ext cx="8305800" cy="5078313"/>
          </a:xfrm>
          <a:prstGeom prst="rect">
            <a:avLst/>
          </a:prstGeom>
          <a:noFill/>
        </p:spPr>
        <p:txBody>
          <a:bodyPr wrap="square" rtlCol="0">
            <a:spAutoFit/>
          </a:bodyPr>
          <a:lstStyle/>
          <a:p>
            <a:pPr marL="342900" indent="-342900">
              <a:buFont typeface="+mj-lt"/>
              <a:buAutoNum type="arabicPeriod" startAt="4"/>
            </a:pPr>
            <a:r>
              <a:rPr lang="en-US" dirty="0">
                <a:solidFill>
                  <a:srgbClr val="000000"/>
                </a:solidFill>
              </a:rPr>
              <a:t>Random oversampling is used to increase the frequency of minority class. This is done by replicating them in order to increase their representation. For e.g. </a:t>
            </a:r>
          </a:p>
          <a:p>
            <a:pPr marL="800100" lvl="1" indent="-342900">
              <a:buFont typeface="+mj-lt"/>
              <a:buAutoNum type="alphaLcPeriod"/>
            </a:pPr>
            <a:r>
              <a:rPr lang="en-US" dirty="0">
                <a:solidFill>
                  <a:srgbClr val="000000"/>
                </a:solidFill>
              </a:rPr>
              <a:t>Total observations – 1000</a:t>
            </a:r>
          </a:p>
          <a:p>
            <a:pPr marL="800100" lvl="1" indent="-342900">
              <a:buFont typeface="+mj-lt"/>
              <a:buAutoNum type="alphaLcPeriod"/>
            </a:pPr>
            <a:r>
              <a:rPr lang="en-US" dirty="0">
                <a:solidFill>
                  <a:srgbClr val="000000"/>
                </a:solidFill>
              </a:rPr>
              <a:t> Fraud                    -   020</a:t>
            </a:r>
          </a:p>
          <a:p>
            <a:pPr marL="800100" lvl="1" indent="-342900">
              <a:buFont typeface="+mj-lt"/>
              <a:buAutoNum type="alphaLcPeriod"/>
            </a:pPr>
            <a:r>
              <a:rPr lang="en-US" dirty="0">
                <a:solidFill>
                  <a:srgbClr val="000000"/>
                </a:solidFill>
              </a:rPr>
              <a:t>Non-fraud              -   980</a:t>
            </a:r>
          </a:p>
          <a:p>
            <a:pPr marL="800100" lvl="1" indent="-342900">
              <a:buFont typeface="+mj-lt"/>
              <a:buAutoNum type="alphaLcPeriod"/>
            </a:pPr>
            <a:r>
              <a:rPr lang="en-US" dirty="0">
                <a:solidFill>
                  <a:srgbClr val="000000"/>
                </a:solidFill>
              </a:rPr>
              <a:t>Event rate of interest -  2%</a:t>
            </a:r>
          </a:p>
          <a:p>
            <a:pPr marL="800100" lvl="1" indent="-342900">
              <a:buFont typeface="+mj-lt"/>
              <a:buAutoNum type="alphaLcPeriod"/>
            </a:pPr>
            <a:r>
              <a:rPr lang="en-US" dirty="0">
                <a:solidFill>
                  <a:srgbClr val="000000"/>
                </a:solidFill>
              </a:rPr>
              <a:t>Replicate a % of fraud cases n times e.g. 10 cases 20 times</a:t>
            </a:r>
          </a:p>
          <a:p>
            <a:pPr marL="800100" lvl="1" indent="-342900">
              <a:buFont typeface="+mj-lt"/>
              <a:buAutoNum type="alphaLcPeriod"/>
            </a:pPr>
            <a:r>
              <a:rPr lang="en-US" dirty="0">
                <a:solidFill>
                  <a:srgbClr val="000000"/>
                </a:solidFill>
              </a:rPr>
              <a:t>Sample size changes from 1000 to 1200</a:t>
            </a:r>
          </a:p>
          <a:p>
            <a:pPr marL="800100" lvl="1" indent="-342900">
              <a:buFont typeface="+mj-lt"/>
              <a:buAutoNum type="alphaLcPeriod"/>
            </a:pPr>
            <a:r>
              <a:rPr lang="en-US" dirty="0">
                <a:solidFill>
                  <a:srgbClr val="000000"/>
                </a:solidFill>
              </a:rPr>
              <a:t>Modified event rate -  220/1200  = 18%</a:t>
            </a:r>
          </a:p>
          <a:p>
            <a:pPr marL="800100" lvl="1" indent="-342900">
              <a:buFont typeface="+mj-lt"/>
              <a:buAutoNum type="alphaLcPeriod"/>
            </a:pPr>
            <a:endParaRPr lang="en-US" dirty="0">
              <a:solidFill>
                <a:srgbClr val="000000"/>
              </a:solidFill>
            </a:endParaRPr>
          </a:p>
          <a:p>
            <a:pPr marL="342900" indent="-342900">
              <a:buFont typeface="+mj-lt"/>
              <a:buAutoNum type="arabicPeriod" startAt="4"/>
            </a:pPr>
            <a:r>
              <a:rPr lang="en-US" dirty="0"/>
              <a:t>The simplest implementation of over-sampling is to duplicate random records from the minority class, which can cause overfitting.</a:t>
            </a:r>
          </a:p>
          <a:p>
            <a:pPr marL="342900" indent="-342900">
              <a:buFont typeface="+mj-lt"/>
              <a:buAutoNum type="arabicPeriod" startAt="4"/>
            </a:pPr>
            <a:endParaRPr lang="en-US" dirty="0"/>
          </a:p>
          <a:p>
            <a:pPr marL="342900" indent="-342900">
              <a:buFont typeface="+mj-lt"/>
              <a:buAutoNum type="arabicPeriod" startAt="4"/>
            </a:pPr>
            <a:r>
              <a:rPr lang="en-US" dirty="0"/>
              <a:t>In under-sampling, the simplest technique involves removing random records from the majority class, which can cause loss of information.</a:t>
            </a:r>
            <a:endParaRPr lang="en-US" dirty="0">
              <a:solidFill>
                <a:srgbClr val="000000"/>
              </a:solidFill>
            </a:endParaRPr>
          </a:p>
          <a:p>
            <a:pPr marL="342900" indent="-342900">
              <a:buFont typeface="+mj-lt"/>
              <a:buAutoNum type="arabicPeriod" startAt="4"/>
            </a:pPr>
            <a:endParaRPr lang="en-US" dirty="0">
              <a:solidFill>
                <a:srgbClr val="000000"/>
              </a:solidFill>
            </a:endParaRPr>
          </a:p>
          <a:p>
            <a:endParaRPr lang="en-US" dirty="0">
              <a:solidFill>
                <a:srgbClr val="000000"/>
              </a:solidFill>
            </a:endParaRPr>
          </a:p>
        </p:txBody>
      </p:sp>
      <p:sp>
        <p:nvSpPr>
          <p:cNvPr id="3" name="TextBox 2">
            <a:extLst>
              <a:ext uri="{FF2B5EF4-FFF2-40B4-BE49-F238E27FC236}">
                <a16:creationId xmlns:a16="http://schemas.microsoft.com/office/drawing/2014/main" id="{F90D59D2-4CB8-4592-AB7E-B13DF12DDA2F}"/>
              </a:ext>
            </a:extLst>
          </p:cNvPr>
          <p:cNvSpPr txBox="1"/>
          <p:nvPr/>
        </p:nvSpPr>
        <p:spPr>
          <a:xfrm>
            <a:off x="609600" y="6036647"/>
            <a:ext cx="7620000" cy="369332"/>
          </a:xfrm>
          <a:prstGeom prst="rect">
            <a:avLst/>
          </a:prstGeom>
          <a:noFill/>
        </p:spPr>
        <p:txBody>
          <a:bodyPr wrap="square" rtlCol="0">
            <a:spAutoFit/>
          </a:bodyPr>
          <a:lstStyle/>
          <a:p>
            <a:r>
              <a:rPr lang="en-US" dirty="0">
                <a:solidFill>
                  <a:srgbClr val="000000"/>
                </a:solidFill>
              </a:rPr>
              <a:t>Ref: </a:t>
            </a:r>
            <a:r>
              <a:rPr lang="en-US" dirty="0" err="1">
                <a:solidFill>
                  <a:srgbClr val="000000"/>
                </a:solidFill>
              </a:rPr>
              <a:t>Logistic_up_down_sample_Pima.ipynb</a:t>
            </a:r>
            <a:endParaRPr lang="en-US" dirty="0">
              <a:solidFill>
                <a:srgbClr val="000000"/>
              </a:solidFill>
            </a:endParaRPr>
          </a:p>
        </p:txBody>
      </p:sp>
    </p:spTree>
    <p:extLst>
      <p:ext uri="{BB962C8B-B14F-4D97-AF65-F5344CB8AC3E}">
        <p14:creationId xmlns:p14="http://schemas.microsoft.com/office/powerpoint/2010/main" val="3863692523"/>
      </p:ext>
    </p:extLst>
  </p:cSld>
  <p:clrMapOvr>
    <a:masterClrMapping/>
  </p:clrMapOvr>
  <p:transition spd="med">
    <p:wipe dir="d"/>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1295400"/>
            <a:ext cx="8305800" cy="3693319"/>
          </a:xfrm>
          <a:prstGeom prst="rect">
            <a:avLst/>
          </a:prstGeom>
          <a:noFill/>
        </p:spPr>
        <p:txBody>
          <a:bodyPr wrap="square" rtlCol="0">
            <a:spAutoFit/>
          </a:bodyPr>
          <a:lstStyle/>
          <a:p>
            <a:pPr marL="342900" indent="-342900">
              <a:buFont typeface="+mj-lt"/>
              <a:buAutoNum type="arabicPeriod"/>
            </a:pPr>
            <a:r>
              <a:rPr lang="en-US" dirty="0"/>
              <a:t>Python imbalanced-learn module – provides more sophisticated resampling techniques</a:t>
            </a:r>
          </a:p>
          <a:p>
            <a:pPr marL="342900" indent="-342900">
              <a:buFont typeface="+mj-lt"/>
              <a:buAutoNum type="arabicPeriod"/>
            </a:pPr>
            <a:endParaRPr lang="en-US" dirty="0"/>
          </a:p>
          <a:p>
            <a:pPr marL="342900" indent="-342900">
              <a:buFont typeface="+mj-lt"/>
              <a:buAutoNum type="arabicPeriod"/>
            </a:pPr>
            <a:r>
              <a:rPr lang="en-US" dirty="0"/>
              <a:t>For example, we can cluster the records of the majority class, and do the under-sampling by removing records from each cluster, thus seeking to preserve information. </a:t>
            </a:r>
          </a:p>
          <a:p>
            <a:pPr marL="342900" indent="-342900">
              <a:buFont typeface="+mj-lt"/>
              <a:buAutoNum type="arabicPeriod"/>
            </a:pPr>
            <a:endParaRPr lang="en-US" dirty="0"/>
          </a:p>
          <a:p>
            <a:pPr marL="342900" indent="-342900">
              <a:buFont typeface="+mj-lt"/>
              <a:buAutoNum type="arabicPeriod"/>
            </a:pPr>
            <a:r>
              <a:rPr lang="en-US" dirty="0"/>
              <a:t>In over-sampling, instead of creating exact copies of the minority class records, we can introduce small variations into those copies, creating more diverse synthetic samples.</a:t>
            </a:r>
          </a:p>
          <a:p>
            <a:pPr marL="342900" indent="-342900">
              <a:buFont typeface="+mj-lt"/>
              <a:buAutoNum type="arabicPeriod"/>
            </a:pPr>
            <a:endParaRPr lang="en-US" dirty="0"/>
          </a:p>
          <a:p>
            <a:pPr marL="342900" indent="-342900">
              <a:buFont typeface="+mj-lt"/>
              <a:buAutoNum type="arabicPeriod"/>
            </a:pPr>
            <a:endParaRPr lang="en-US" dirty="0">
              <a:solidFill>
                <a:srgbClr val="000000"/>
              </a:solidFill>
            </a:endParaRPr>
          </a:p>
          <a:p>
            <a:endParaRPr lang="en-US" dirty="0">
              <a:solidFill>
                <a:srgbClr val="000000"/>
              </a:solidFill>
            </a:endParaRPr>
          </a:p>
        </p:txBody>
      </p:sp>
      <p:sp>
        <p:nvSpPr>
          <p:cNvPr id="3" name="TextBox 2">
            <a:extLst>
              <a:ext uri="{FF2B5EF4-FFF2-40B4-BE49-F238E27FC236}">
                <a16:creationId xmlns:a16="http://schemas.microsoft.com/office/drawing/2014/main" id="{F90D59D2-4CB8-4592-AB7E-B13DF12DDA2F}"/>
              </a:ext>
            </a:extLst>
          </p:cNvPr>
          <p:cNvSpPr txBox="1"/>
          <p:nvPr/>
        </p:nvSpPr>
        <p:spPr>
          <a:xfrm>
            <a:off x="609600" y="5943600"/>
            <a:ext cx="7620000" cy="369332"/>
          </a:xfrm>
          <a:prstGeom prst="rect">
            <a:avLst/>
          </a:prstGeom>
          <a:noFill/>
        </p:spPr>
        <p:txBody>
          <a:bodyPr wrap="square" rtlCol="0">
            <a:spAutoFit/>
          </a:bodyPr>
          <a:lstStyle/>
          <a:p>
            <a:r>
              <a:rPr lang="en-US" dirty="0">
                <a:solidFill>
                  <a:srgbClr val="000000"/>
                </a:solidFill>
              </a:rPr>
              <a:t>Ref: </a:t>
            </a:r>
            <a:r>
              <a:rPr lang="en-US" dirty="0" err="1">
                <a:solidFill>
                  <a:srgbClr val="000000"/>
                </a:solidFill>
              </a:rPr>
              <a:t>Logistic_up_down_sample_Pima.ipynb</a:t>
            </a:r>
            <a:endParaRPr lang="en-US" dirty="0">
              <a:solidFill>
                <a:srgbClr val="000000"/>
              </a:solidFill>
            </a:endParaRPr>
          </a:p>
        </p:txBody>
      </p:sp>
      <p:sp>
        <p:nvSpPr>
          <p:cNvPr id="4" name="TextBox 3">
            <a:extLst>
              <a:ext uri="{FF2B5EF4-FFF2-40B4-BE49-F238E27FC236}">
                <a16:creationId xmlns:a16="http://schemas.microsoft.com/office/drawing/2014/main" id="{A562BAE1-9201-451E-8BAB-9B481F12CE72}"/>
              </a:ext>
            </a:extLst>
          </p:cNvPr>
          <p:cNvSpPr txBox="1"/>
          <p:nvPr/>
        </p:nvSpPr>
        <p:spPr>
          <a:xfrm>
            <a:off x="304800" y="381000"/>
            <a:ext cx="7772400" cy="369332"/>
          </a:xfrm>
          <a:prstGeom prst="rect">
            <a:avLst/>
          </a:prstGeom>
          <a:noFill/>
        </p:spPr>
        <p:txBody>
          <a:bodyPr wrap="square" rtlCol="0">
            <a:spAutoFit/>
          </a:bodyPr>
          <a:lstStyle/>
          <a:p>
            <a:r>
              <a:rPr lang="en-US" dirty="0" err="1">
                <a:solidFill>
                  <a:srgbClr val="000000"/>
                </a:solidFill>
              </a:rPr>
              <a:t>Imblearn</a:t>
            </a:r>
            <a:r>
              <a:rPr lang="en-US" dirty="0">
                <a:solidFill>
                  <a:srgbClr val="000000"/>
                </a:solidFill>
              </a:rPr>
              <a:t> Techniques</a:t>
            </a:r>
          </a:p>
        </p:txBody>
      </p:sp>
    </p:spTree>
    <p:extLst>
      <p:ext uri="{BB962C8B-B14F-4D97-AF65-F5344CB8AC3E}">
        <p14:creationId xmlns:p14="http://schemas.microsoft.com/office/powerpoint/2010/main" val="3420801532"/>
      </p:ext>
    </p:extLst>
  </p:cSld>
  <p:clrMapOvr>
    <a:masterClrMapping/>
  </p:clrMapOvr>
  <p:transition spd="med">
    <p:wipe dir="d"/>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1066800"/>
            <a:ext cx="8305800" cy="2308324"/>
          </a:xfrm>
          <a:prstGeom prst="rect">
            <a:avLst/>
          </a:prstGeom>
          <a:noFill/>
        </p:spPr>
        <p:txBody>
          <a:bodyPr wrap="square" rtlCol="0">
            <a:spAutoFit/>
          </a:bodyPr>
          <a:lstStyle/>
          <a:p>
            <a:pPr marL="342900" indent="-342900">
              <a:buFont typeface="+mj-lt"/>
              <a:buAutoNum type="arabicPeriod" startAt="4"/>
            </a:pPr>
            <a:r>
              <a:rPr lang="en-US" dirty="0"/>
              <a:t>SMOTE (Synthetic Minority Oversampling </a:t>
            </a:r>
            <a:r>
              <a:rPr lang="en-US" dirty="0" err="1"/>
              <a:t>TEchnique</a:t>
            </a:r>
            <a:r>
              <a:rPr lang="en-US" dirty="0"/>
              <a:t>) </a:t>
            </a:r>
          </a:p>
          <a:p>
            <a:pPr marL="800100" lvl="1" indent="-342900">
              <a:buFont typeface="+mj-lt"/>
              <a:buAutoNum type="alphaLcPeriod"/>
            </a:pPr>
            <a:r>
              <a:rPr lang="en-US" dirty="0"/>
              <a:t>consists of synthesizing elements for the minority class, based on those that already exist. </a:t>
            </a:r>
          </a:p>
          <a:p>
            <a:pPr marL="800100" lvl="1" indent="-342900">
              <a:buFont typeface="+mj-lt"/>
              <a:buAutoNum type="alphaLcPeriod"/>
            </a:pPr>
            <a:r>
              <a:rPr lang="en-US" dirty="0"/>
              <a:t>It works randomly picking a point from the minority class and computing the k-nearest neighbors for this point. </a:t>
            </a:r>
          </a:p>
          <a:p>
            <a:pPr marL="800100" lvl="1" indent="-342900">
              <a:buFont typeface="+mj-lt"/>
              <a:buAutoNum type="alphaLcPeriod"/>
            </a:pPr>
            <a:r>
              <a:rPr lang="en-US" dirty="0"/>
              <a:t>Synthetic points are added between the chosen point and its neighbors.</a:t>
            </a:r>
          </a:p>
          <a:p>
            <a:pPr marL="342900" indent="-342900">
              <a:buFont typeface="+mj-lt"/>
              <a:buAutoNum type="arabicPeriod" startAt="4"/>
            </a:pPr>
            <a:endParaRPr lang="en-US" dirty="0">
              <a:solidFill>
                <a:srgbClr val="000000"/>
              </a:solidFill>
            </a:endParaRPr>
          </a:p>
          <a:p>
            <a:endParaRPr lang="en-US" dirty="0">
              <a:solidFill>
                <a:srgbClr val="000000"/>
              </a:solidFill>
            </a:endParaRPr>
          </a:p>
        </p:txBody>
      </p:sp>
      <p:sp>
        <p:nvSpPr>
          <p:cNvPr id="3" name="TextBox 2">
            <a:extLst>
              <a:ext uri="{FF2B5EF4-FFF2-40B4-BE49-F238E27FC236}">
                <a16:creationId xmlns:a16="http://schemas.microsoft.com/office/drawing/2014/main" id="{F90D59D2-4CB8-4592-AB7E-B13DF12DDA2F}"/>
              </a:ext>
            </a:extLst>
          </p:cNvPr>
          <p:cNvSpPr txBox="1"/>
          <p:nvPr/>
        </p:nvSpPr>
        <p:spPr>
          <a:xfrm>
            <a:off x="637982" y="6107668"/>
            <a:ext cx="7620000" cy="369332"/>
          </a:xfrm>
          <a:prstGeom prst="rect">
            <a:avLst/>
          </a:prstGeom>
          <a:noFill/>
        </p:spPr>
        <p:txBody>
          <a:bodyPr wrap="square" rtlCol="0">
            <a:spAutoFit/>
          </a:bodyPr>
          <a:lstStyle/>
          <a:p>
            <a:r>
              <a:rPr lang="en-US" dirty="0">
                <a:solidFill>
                  <a:srgbClr val="000000"/>
                </a:solidFill>
              </a:rPr>
              <a:t>Ref: </a:t>
            </a:r>
            <a:r>
              <a:rPr lang="en-US" dirty="0" err="1">
                <a:solidFill>
                  <a:srgbClr val="000000"/>
                </a:solidFill>
              </a:rPr>
              <a:t>Logistic_up_down_sample_Pima.ipynb</a:t>
            </a:r>
            <a:endParaRPr lang="en-US" dirty="0">
              <a:solidFill>
                <a:srgbClr val="000000"/>
              </a:solidFill>
            </a:endParaRPr>
          </a:p>
        </p:txBody>
      </p:sp>
      <p:sp>
        <p:nvSpPr>
          <p:cNvPr id="4" name="TextBox 3">
            <a:extLst>
              <a:ext uri="{FF2B5EF4-FFF2-40B4-BE49-F238E27FC236}">
                <a16:creationId xmlns:a16="http://schemas.microsoft.com/office/drawing/2014/main" id="{A562BAE1-9201-451E-8BAB-9B481F12CE72}"/>
              </a:ext>
            </a:extLst>
          </p:cNvPr>
          <p:cNvSpPr txBox="1"/>
          <p:nvPr/>
        </p:nvSpPr>
        <p:spPr>
          <a:xfrm>
            <a:off x="304800" y="381000"/>
            <a:ext cx="7772400" cy="369332"/>
          </a:xfrm>
          <a:prstGeom prst="rect">
            <a:avLst/>
          </a:prstGeom>
          <a:noFill/>
        </p:spPr>
        <p:txBody>
          <a:bodyPr wrap="square" rtlCol="0">
            <a:spAutoFit/>
          </a:bodyPr>
          <a:lstStyle/>
          <a:p>
            <a:r>
              <a:rPr lang="en-US" dirty="0" err="1">
                <a:solidFill>
                  <a:srgbClr val="000000"/>
                </a:solidFill>
              </a:rPr>
              <a:t>Imblearn</a:t>
            </a:r>
            <a:r>
              <a:rPr lang="en-US" dirty="0">
                <a:solidFill>
                  <a:srgbClr val="000000"/>
                </a:solidFill>
              </a:rPr>
              <a:t> Techniques</a:t>
            </a:r>
          </a:p>
        </p:txBody>
      </p:sp>
      <p:pic>
        <p:nvPicPr>
          <p:cNvPr id="6" name="Picture 5">
            <a:extLst>
              <a:ext uri="{FF2B5EF4-FFF2-40B4-BE49-F238E27FC236}">
                <a16:creationId xmlns:a16="http://schemas.microsoft.com/office/drawing/2014/main" id="{07798350-F75A-4557-8634-9B0FD9F9B0B5}"/>
              </a:ext>
            </a:extLst>
          </p:cNvPr>
          <p:cNvPicPr>
            <a:picLocks noChangeAspect="1"/>
          </p:cNvPicPr>
          <p:nvPr/>
        </p:nvPicPr>
        <p:blipFill>
          <a:blip r:embed="rId2"/>
          <a:stretch>
            <a:fillRect/>
          </a:stretch>
        </p:blipFill>
        <p:spPr>
          <a:xfrm>
            <a:off x="1278824" y="3471024"/>
            <a:ext cx="6991350" cy="2143125"/>
          </a:xfrm>
          <a:prstGeom prst="rect">
            <a:avLst/>
          </a:prstGeom>
        </p:spPr>
      </p:pic>
    </p:spTree>
    <p:extLst>
      <p:ext uri="{BB962C8B-B14F-4D97-AF65-F5344CB8AC3E}">
        <p14:creationId xmlns:p14="http://schemas.microsoft.com/office/powerpoint/2010/main" val="362194406"/>
      </p:ext>
    </p:extLst>
  </p:cSld>
  <p:clrMapOvr>
    <a:masterClrMapping/>
  </p:clrMapOvr>
  <p:transition spd="med">
    <p:wipe di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1066800"/>
            <a:ext cx="8305800" cy="1754326"/>
          </a:xfrm>
          <a:prstGeom prst="rect">
            <a:avLst/>
          </a:prstGeom>
          <a:noFill/>
        </p:spPr>
        <p:txBody>
          <a:bodyPr wrap="square" rtlCol="0">
            <a:spAutoFit/>
          </a:bodyPr>
          <a:lstStyle/>
          <a:p>
            <a:pPr marL="342900" indent="-342900">
              <a:buFont typeface="+mj-lt"/>
              <a:buAutoNum type="arabicPeriod" startAt="5"/>
            </a:pPr>
            <a:r>
              <a:rPr lang="en-US" dirty="0"/>
              <a:t>Tomek links T-Link </a:t>
            </a:r>
          </a:p>
          <a:p>
            <a:pPr marL="800100" lvl="1" indent="-342900">
              <a:buFont typeface="+mj-lt"/>
              <a:buAutoNum type="alphaLcPeriod"/>
            </a:pPr>
            <a:r>
              <a:rPr lang="en-US" dirty="0"/>
              <a:t>Tomek links are pairs of very close instances, but of opposite classes.</a:t>
            </a:r>
          </a:p>
          <a:p>
            <a:pPr marL="800100" lvl="1" indent="-342900">
              <a:buFont typeface="+mj-lt"/>
              <a:buAutoNum type="alphaLcPeriod"/>
            </a:pPr>
            <a:endParaRPr lang="en-US" dirty="0"/>
          </a:p>
          <a:p>
            <a:pPr marL="800100" lvl="1" indent="-342900">
              <a:buFont typeface="+mj-lt"/>
              <a:buAutoNum type="alphaLcPeriod"/>
            </a:pPr>
            <a:r>
              <a:rPr lang="en-US" dirty="0"/>
              <a:t>Removing the instances of the majority class of each pair increases the space between the two classes, facilitating the classification process.</a:t>
            </a:r>
            <a:endParaRPr lang="en-US" dirty="0">
              <a:solidFill>
                <a:srgbClr val="000000"/>
              </a:solidFill>
            </a:endParaRPr>
          </a:p>
          <a:p>
            <a:endParaRPr lang="en-US" dirty="0">
              <a:solidFill>
                <a:srgbClr val="000000"/>
              </a:solidFill>
            </a:endParaRPr>
          </a:p>
        </p:txBody>
      </p:sp>
      <p:sp>
        <p:nvSpPr>
          <p:cNvPr id="4" name="TextBox 3">
            <a:extLst>
              <a:ext uri="{FF2B5EF4-FFF2-40B4-BE49-F238E27FC236}">
                <a16:creationId xmlns:a16="http://schemas.microsoft.com/office/drawing/2014/main" id="{A562BAE1-9201-451E-8BAB-9B481F12CE72}"/>
              </a:ext>
            </a:extLst>
          </p:cNvPr>
          <p:cNvSpPr txBox="1"/>
          <p:nvPr/>
        </p:nvSpPr>
        <p:spPr>
          <a:xfrm>
            <a:off x="304800" y="381000"/>
            <a:ext cx="7772400" cy="369332"/>
          </a:xfrm>
          <a:prstGeom prst="rect">
            <a:avLst/>
          </a:prstGeom>
          <a:noFill/>
        </p:spPr>
        <p:txBody>
          <a:bodyPr wrap="square" rtlCol="0">
            <a:spAutoFit/>
          </a:bodyPr>
          <a:lstStyle/>
          <a:p>
            <a:r>
              <a:rPr lang="en-US" dirty="0" err="1">
                <a:solidFill>
                  <a:srgbClr val="000000"/>
                </a:solidFill>
              </a:rPr>
              <a:t>Imblearn</a:t>
            </a:r>
            <a:r>
              <a:rPr lang="en-US" dirty="0">
                <a:solidFill>
                  <a:srgbClr val="000000"/>
                </a:solidFill>
              </a:rPr>
              <a:t> Techniques</a:t>
            </a:r>
          </a:p>
        </p:txBody>
      </p:sp>
      <p:pic>
        <p:nvPicPr>
          <p:cNvPr id="5" name="Picture 4">
            <a:extLst>
              <a:ext uri="{FF2B5EF4-FFF2-40B4-BE49-F238E27FC236}">
                <a16:creationId xmlns:a16="http://schemas.microsoft.com/office/drawing/2014/main" id="{6318177D-2E7C-48DC-A44E-E6135E7AE9C3}"/>
              </a:ext>
            </a:extLst>
          </p:cNvPr>
          <p:cNvPicPr>
            <a:picLocks noChangeAspect="1"/>
          </p:cNvPicPr>
          <p:nvPr/>
        </p:nvPicPr>
        <p:blipFill>
          <a:blip r:embed="rId2"/>
          <a:stretch>
            <a:fillRect/>
          </a:stretch>
        </p:blipFill>
        <p:spPr>
          <a:xfrm>
            <a:off x="914400" y="3142542"/>
            <a:ext cx="7600950" cy="2162175"/>
          </a:xfrm>
          <a:prstGeom prst="rect">
            <a:avLst/>
          </a:prstGeom>
        </p:spPr>
      </p:pic>
    </p:spTree>
    <p:extLst>
      <p:ext uri="{BB962C8B-B14F-4D97-AF65-F5344CB8AC3E}">
        <p14:creationId xmlns:p14="http://schemas.microsoft.com/office/powerpoint/2010/main" val="2092841992"/>
      </p:ext>
    </p:extLst>
  </p:cSld>
  <p:clrMapOvr>
    <a:masterClrMapping/>
  </p:clrMapOvr>
  <p:transition spd="med">
    <p:wipe dir="d"/>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1066800"/>
            <a:ext cx="8305800" cy="2585323"/>
          </a:xfrm>
          <a:prstGeom prst="rect">
            <a:avLst/>
          </a:prstGeom>
          <a:noFill/>
        </p:spPr>
        <p:txBody>
          <a:bodyPr wrap="square" rtlCol="0">
            <a:spAutoFit/>
          </a:bodyPr>
          <a:lstStyle/>
          <a:p>
            <a:pPr marL="342900" indent="-342900">
              <a:buFont typeface="+mj-lt"/>
              <a:buAutoNum type="arabicPeriod" startAt="6"/>
            </a:pPr>
            <a:r>
              <a:rPr lang="en-US" dirty="0"/>
              <a:t>Cluster centroid based under sampling - </a:t>
            </a:r>
          </a:p>
          <a:p>
            <a:pPr marL="800100" lvl="1" indent="-342900" eaLnBrk="0" hangingPunct="0">
              <a:buFont typeface="+mj-lt"/>
              <a:buAutoNum type="alphaLcPeriod"/>
            </a:pPr>
            <a:endParaRPr lang="en-US" dirty="0"/>
          </a:p>
          <a:p>
            <a:pPr marL="800100" lvl="1" indent="-342900" eaLnBrk="0" hangingPunct="0">
              <a:buFont typeface="+mj-lt"/>
              <a:buAutoNum type="alphaLcPeriod"/>
            </a:pPr>
            <a:r>
              <a:rPr lang="en-US" dirty="0"/>
              <a:t>Method that under samples the majority class by replacing a cluster of majority samples by the cluster centroid of a </a:t>
            </a:r>
            <a:r>
              <a:rPr lang="en-US" dirty="0" err="1"/>
              <a:t>KMeans</a:t>
            </a:r>
            <a:r>
              <a:rPr lang="en-US" dirty="0"/>
              <a:t> algorithm. </a:t>
            </a:r>
          </a:p>
          <a:p>
            <a:pPr marL="800100" lvl="1" indent="-342900" eaLnBrk="0" hangingPunct="0">
              <a:buFont typeface="+mj-lt"/>
              <a:buAutoNum type="alphaLcPeriod"/>
            </a:pPr>
            <a:endParaRPr lang="en-US" dirty="0"/>
          </a:p>
          <a:p>
            <a:pPr marL="800100" lvl="1" indent="-342900" eaLnBrk="0" hangingPunct="0">
              <a:buFont typeface="+mj-lt"/>
              <a:buAutoNum type="alphaLcPeriod"/>
            </a:pPr>
            <a:r>
              <a:rPr lang="en-US" dirty="0"/>
              <a:t>This algorithm keeps N majority samples by fitting the </a:t>
            </a:r>
            <a:r>
              <a:rPr lang="en-US" dirty="0" err="1"/>
              <a:t>KMeans</a:t>
            </a:r>
            <a:r>
              <a:rPr lang="en-US" dirty="0"/>
              <a:t> algorithm with N cluster to the majority class and using the coordinates of the N cluster centroids as the new majority samples.</a:t>
            </a:r>
            <a:endParaRPr lang="en-US" dirty="0">
              <a:solidFill>
                <a:srgbClr val="000000"/>
              </a:solidFill>
            </a:endParaRPr>
          </a:p>
          <a:p>
            <a:endParaRPr lang="en-US" dirty="0">
              <a:solidFill>
                <a:srgbClr val="000000"/>
              </a:solidFill>
            </a:endParaRPr>
          </a:p>
        </p:txBody>
      </p:sp>
      <p:sp>
        <p:nvSpPr>
          <p:cNvPr id="4" name="TextBox 3">
            <a:extLst>
              <a:ext uri="{FF2B5EF4-FFF2-40B4-BE49-F238E27FC236}">
                <a16:creationId xmlns:a16="http://schemas.microsoft.com/office/drawing/2014/main" id="{A562BAE1-9201-451E-8BAB-9B481F12CE72}"/>
              </a:ext>
            </a:extLst>
          </p:cNvPr>
          <p:cNvSpPr txBox="1"/>
          <p:nvPr/>
        </p:nvSpPr>
        <p:spPr>
          <a:xfrm>
            <a:off x="304800" y="381000"/>
            <a:ext cx="7772400" cy="369332"/>
          </a:xfrm>
          <a:prstGeom prst="rect">
            <a:avLst/>
          </a:prstGeom>
          <a:noFill/>
        </p:spPr>
        <p:txBody>
          <a:bodyPr wrap="square" rtlCol="0">
            <a:spAutoFit/>
          </a:bodyPr>
          <a:lstStyle/>
          <a:p>
            <a:r>
              <a:rPr lang="en-US" dirty="0" err="1">
                <a:solidFill>
                  <a:srgbClr val="000000"/>
                </a:solidFill>
              </a:rPr>
              <a:t>Imblearn</a:t>
            </a:r>
            <a:r>
              <a:rPr lang="en-US" dirty="0">
                <a:solidFill>
                  <a:srgbClr val="000000"/>
                </a:solidFill>
              </a:rPr>
              <a:t> Techniques</a:t>
            </a:r>
          </a:p>
        </p:txBody>
      </p:sp>
    </p:spTree>
    <p:extLst>
      <p:ext uri="{BB962C8B-B14F-4D97-AF65-F5344CB8AC3E}">
        <p14:creationId xmlns:p14="http://schemas.microsoft.com/office/powerpoint/2010/main" val="3845259330"/>
      </p:ext>
    </p:extLst>
  </p:cSld>
  <p:clrMapOvr>
    <a:masterClrMapping/>
  </p:clrMapOvr>
  <p:transition spd="med">
    <p:wipe dir="d"/>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8C78D2-CB94-4BCA-A6F8-369B906C533D}"/>
              </a:ext>
            </a:extLst>
          </p:cNvPr>
          <p:cNvSpPr txBox="1"/>
          <p:nvPr/>
        </p:nvSpPr>
        <p:spPr>
          <a:xfrm>
            <a:off x="1143000" y="990600"/>
            <a:ext cx="7010400" cy="4524315"/>
          </a:xfrm>
          <a:prstGeom prst="rect">
            <a:avLst/>
          </a:prstGeom>
          <a:noFill/>
        </p:spPr>
        <p:txBody>
          <a:bodyPr wrap="square" rtlCol="0">
            <a:spAutoFit/>
          </a:bodyPr>
          <a:lstStyle/>
          <a:p>
            <a:r>
              <a:rPr lang="en-US" dirty="0"/>
              <a:t>The imbalanced-learn documentation:</a:t>
            </a:r>
            <a:br>
              <a:rPr lang="en-US" dirty="0"/>
            </a:br>
            <a:r>
              <a:rPr lang="en-US" dirty="0">
                <a:hlinkClick r:id="rId2"/>
              </a:rPr>
              <a:t>http://contrib.scikit-learn.org/imbalanced-learn/stable/index.html</a:t>
            </a:r>
            <a:endParaRPr lang="en-US" dirty="0"/>
          </a:p>
          <a:p>
            <a:endParaRPr lang="en-US" dirty="0"/>
          </a:p>
          <a:p>
            <a:r>
              <a:rPr lang="en-US" dirty="0"/>
              <a:t>The imbalanced-learn GitHub:</a:t>
            </a:r>
            <a:br>
              <a:rPr lang="en-US" dirty="0"/>
            </a:br>
            <a:r>
              <a:rPr lang="en-US" dirty="0">
                <a:hlinkClick r:id="rId3"/>
              </a:rPr>
              <a:t>https://github.com/scikit-learn-contrib/imbalanced-learn</a:t>
            </a:r>
            <a:endParaRPr lang="en-US" dirty="0"/>
          </a:p>
          <a:p>
            <a:endParaRPr lang="en-US" dirty="0"/>
          </a:p>
          <a:p>
            <a:r>
              <a:rPr lang="en-US" dirty="0"/>
              <a:t>Comparison of the combination of over- and under-sampling algorithms:</a:t>
            </a:r>
            <a:br>
              <a:rPr lang="en-US" dirty="0"/>
            </a:br>
            <a:r>
              <a:rPr lang="en-US" dirty="0">
                <a:hlinkClick r:id="rId4"/>
              </a:rPr>
              <a:t>http://contrib.scikit-learn.org/imbalanced-learn/stable/auto_examples/combine/plot_comparison_combine.html</a:t>
            </a:r>
            <a:endParaRPr lang="en-US" dirty="0"/>
          </a:p>
          <a:p>
            <a:endParaRPr lang="en-US" dirty="0"/>
          </a:p>
          <a:p>
            <a:r>
              <a:rPr lang="en-US" dirty="0"/>
              <a:t>Chawla, Nitesh V., et al. "SMOTE: synthetic minority over-sampling technique." Journal of artificial intelligence research 16 (2002):</a:t>
            </a:r>
            <a:br>
              <a:rPr lang="en-US" dirty="0"/>
            </a:br>
            <a:r>
              <a:rPr lang="en-US" dirty="0">
                <a:hlinkClick r:id="rId5"/>
              </a:rPr>
              <a:t>https://www.jair.org/media/953/live-953-2037-jair.pdf</a:t>
            </a:r>
            <a:endParaRPr lang="en-US" dirty="0"/>
          </a:p>
          <a:p>
            <a:endParaRPr lang="en-US" dirty="0">
              <a:solidFill>
                <a:schemeClr val="tx1">
                  <a:lumMod val="50000"/>
                  <a:lumOff val="50000"/>
                </a:schemeClr>
              </a:solidFill>
            </a:endParaRPr>
          </a:p>
        </p:txBody>
      </p:sp>
    </p:spTree>
    <p:extLst>
      <p:ext uri="{BB962C8B-B14F-4D97-AF65-F5344CB8AC3E}">
        <p14:creationId xmlns:p14="http://schemas.microsoft.com/office/powerpoint/2010/main" val="2618494020"/>
      </p:ext>
    </p:extLst>
  </p:cSld>
  <p:clrMapOvr>
    <a:masterClrMapping/>
  </p:clrMapOvr>
  <p:transition spd="med">
    <p:wipe dir="d"/>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C02E86E9-DB69-43B1-9216-AE91FA89ECCE}"/>
              </a:ext>
            </a:extLst>
          </p:cNvPr>
          <p:cNvSpPr txBox="1">
            <a:spLocks noChangeArrowheads="1"/>
          </p:cNvSpPr>
          <p:nvPr/>
        </p:nvSpPr>
        <p:spPr>
          <a:xfrm>
            <a:off x="3276600" y="2895600"/>
            <a:ext cx="2819400" cy="36933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fontAlgn="auto">
              <a:spcAft>
                <a:spcPts val="0"/>
              </a:spcAft>
              <a:buFont typeface="Arial"/>
              <a:buNone/>
            </a:pPr>
            <a:r>
              <a:rPr lang="en-IN" sz="1800" b="1" u="sng" dirty="0"/>
              <a:t>Deploying Models</a:t>
            </a:r>
          </a:p>
        </p:txBody>
      </p:sp>
    </p:spTree>
    <p:extLst>
      <p:ext uri="{BB962C8B-B14F-4D97-AF65-F5344CB8AC3E}">
        <p14:creationId xmlns:p14="http://schemas.microsoft.com/office/powerpoint/2010/main" val="2311015364"/>
      </p:ext>
    </p:extLst>
  </p:cSld>
  <p:clrMapOvr>
    <a:masterClrMapping/>
  </p:clrMapOvr>
  <p:transition spd="med">
    <p:wipe dir="d"/>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914400"/>
            <a:ext cx="8572500" cy="5509200"/>
          </a:xfrm>
          <a:prstGeom prst="rect">
            <a:avLst/>
          </a:prstGeom>
          <a:noFill/>
        </p:spPr>
        <p:txBody>
          <a:bodyPr wrap="square" rtlCol="0">
            <a:spAutoFit/>
          </a:bodyPr>
          <a:lstStyle/>
          <a:p>
            <a:r>
              <a:rPr lang="en-US" b="1" dirty="0"/>
              <a:t>Serializing / Deserializing Python objects -</a:t>
            </a:r>
          </a:p>
          <a:p>
            <a:pPr marL="800100" lvl="1" indent="-342900" eaLnBrk="0" hangingPunct="0">
              <a:buFont typeface="+mj-lt"/>
              <a:buAutoNum type="alphaLcPeriod"/>
            </a:pPr>
            <a:endParaRPr lang="en-US" dirty="0"/>
          </a:p>
          <a:p>
            <a:pPr marL="342900" indent="-342900">
              <a:buFont typeface="+mj-lt"/>
              <a:buAutoNum type="arabicPeriod"/>
            </a:pPr>
            <a:r>
              <a:rPr lang="en-US" dirty="0">
                <a:solidFill>
                  <a:srgbClr val="000000"/>
                </a:solidFill>
              </a:rPr>
              <a:t>All models are objects. For e.g. </a:t>
            </a:r>
          </a:p>
          <a:p>
            <a:pPr marL="800100" lvl="1" indent="-342900">
              <a:buFont typeface="+mj-lt"/>
              <a:buAutoNum type="alphaLcPeriod"/>
            </a:pPr>
            <a:r>
              <a:rPr lang="en-US" sz="1600" dirty="0">
                <a:solidFill>
                  <a:srgbClr val="000000"/>
                </a:solidFill>
              </a:rPr>
              <a:t>model = </a:t>
            </a:r>
            <a:r>
              <a:rPr lang="en-US" sz="1600" dirty="0" err="1">
                <a:solidFill>
                  <a:srgbClr val="000000"/>
                </a:solidFill>
              </a:rPr>
              <a:t>LogisticRegression</a:t>
            </a:r>
            <a:r>
              <a:rPr lang="en-US" sz="1600" dirty="0">
                <a:solidFill>
                  <a:srgbClr val="000000"/>
                </a:solidFill>
              </a:rPr>
              <a:t>(solver='</a:t>
            </a:r>
            <a:r>
              <a:rPr lang="en-US" sz="1600" dirty="0" err="1">
                <a:solidFill>
                  <a:srgbClr val="000000"/>
                </a:solidFill>
              </a:rPr>
              <a:t>lbfgs</a:t>
            </a:r>
            <a:r>
              <a:rPr lang="en-US" sz="1600" dirty="0">
                <a:solidFill>
                  <a:srgbClr val="000000"/>
                </a:solidFill>
              </a:rPr>
              <a:t>')</a:t>
            </a:r>
          </a:p>
          <a:p>
            <a:pPr marL="800100" lvl="1" indent="-342900">
              <a:buFont typeface="+mj-lt"/>
              <a:buAutoNum type="alphaLcPeriod"/>
            </a:pPr>
            <a:r>
              <a:rPr lang="en-US" sz="1600" dirty="0" err="1">
                <a:solidFill>
                  <a:srgbClr val="000000"/>
                </a:solidFill>
              </a:rPr>
              <a:t>model.fit</a:t>
            </a:r>
            <a:r>
              <a:rPr lang="en-US" sz="1600" dirty="0">
                <a:solidFill>
                  <a:srgbClr val="000000"/>
                </a:solidFill>
              </a:rPr>
              <a:t>(</a:t>
            </a:r>
            <a:r>
              <a:rPr lang="en-US" sz="1600" dirty="0" err="1">
                <a:solidFill>
                  <a:srgbClr val="000000"/>
                </a:solidFill>
              </a:rPr>
              <a:t>train_set</a:t>
            </a:r>
            <a:r>
              <a:rPr lang="en-US" sz="1600" dirty="0">
                <a:solidFill>
                  <a:srgbClr val="000000"/>
                </a:solidFill>
              </a:rPr>
              <a:t>, </a:t>
            </a:r>
            <a:r>
              <a:rPr lang="en-US" sz="1600" dirty="0" err="1">
                <a:solidFill>
                  <a:srgbClr val="000000"/>
                </a:solidFill>
              </a:rPr>
              <a:t>train_labels</a:t>
            </a:r>
            <a:r>
              <a:rPr lang="en-US" sz="1600" dirty="0">
                <a:solidFill>
                  <a:srgbClr val="000000"/>
                </a:solidFill>
              </a:rPr>
              <a:t>)</a:t>
            </a:r>
          </a:p>
          <a:p>
            <a:pPr marL="800100" lvl="1" indent="-342900">
              <a:buFont typeface="+mj-lt"/>
              <a:buAutoNum type="alphaLcPeriod"/>
            </a:pPr>
            <a:endParaRPr lang="en-US" sz="1600" dirty="0">
              <a:solidFill>
                <a:srgbClr val="000000"/>
              </a:solidFill>
            </a:endParaRPr>
          </a:p>
          <a:p>
            <a:pPr marL="342900" indent="-342900">
              <a:buFont typeface="+mj-lt"/>
              <a:buAutoNum type="arabicPeriod"/>
            </a:pPr>
            <a:r>
              <a:rPr lang="en-US" dirty="0">
                <a:solidFill>
                  <a:srgbClr val="000000"/>
                </a:solidFill>
              </a:rPr>
              <a:t>In the example above a logistic Regressor class has been configured and instantiated as an object called “model”. Subsequently the method “fit()” is called.</a:t>
            </a:r>
          </a:p>
          <a:p>
            <a:pPr marL="342900" indent="-342900">
              <a:buFont typeface="+mj-lt"/>
              <a:buAutoNum type="arabicPeriod"/>
            </a:pPr>
            <a:endParaRPr lang="en-US" dirty="0">
              <a:solidFill>
                <a:srgbClr val="000000"/>
              </a:solidFill>
            </a:endParaRPr>
          </a:p>
          <a:p>
            <a:pPr marL="342900" indent="-342900">
              <a:buFont typeface="+mj-lt"/>
              <a:buAutoNum type="arabicPeriod"/>
            </a:pPr>
            <a:r>
              <a:rPr lang="en-US" dirty="0">
                <a:solidFill>
                  <a:srgbClr val="000000"/>
                </a:solidFill>
              </a:rPr>
              <a:t>“Pickle” is a utility available in python to serialize and deserialize a python object. </a:t>
            </a:r>
          </a:p>
          <a:p>
            <a:pPr marL="342900" indent="-342900">
              <a:buFont typeface="+mj-lt"/>
              <a:buAutoNum type="arabicPeriod"/>
            </a:pPr>
            <a:endParaRPr lang="en-US" dirty="0">
              <a:solidFill>
                <a:srgbClr val="000000"/>
              </a:solidFill>
            </a:endParaRPr>
          </a:p>
          <a:p>
            <a:pPr marL="342900" indent="-342900">
              <a:buFont typeface="+mj-lt"/>
              <a:buAutoNum type="arabicPeriod"/>
            </a:pPr>
            <a:r>
              <a:rPr lang="en-US" dirty="0">
                <a:solidFill>
                  <a:srgbClr val="000000"/>
                </a:solidFill>
              </a:rPr>
              <a:t>Serializing is a way of storing an object in byte streams. Deserialize is the process of reading and converting byte stream back to object</a:t>
            </a:r>
          </a:p>
          <a:p>
            <a:pPr marL="342900" indent="-342900">
              <a:buFont typeface="+mj-lt"/>
              <a:buAutoNum type="arabicPeriod"/>
            </a:pPr>
            <a:endParaRPr lang="en-US" dirty="0">
              <a:solidFill>
                <a:srgbClr val="000000"/>
              </a:solidFill>
            </a:endParaRPr>
          </a:p>
          <a:p>
            <a:pPr marL="342900" indent="-342900">
              <a:buFont typeface="+mj-lt"/>
              <a:buAutoNum type="arabicPeriod"/>
            </a:pPr>
            <a:r>
              <a:rPr lang="en-US" dirty="0">
                <a:solidFill>
                  <a:srgbClr val="000000"/>
                </a:solidFill>
              </a:rPr>
              <a:t>Pickle can transform a complex object into a byte stream and it can transform the byte stream into an object with the same internal structure</a:t>
            </a:r>
          </a:p>
          <a:p>
            <a:pPr marL="342900" indent="-342900">
              <a:buFont typeface="+mj-lt"/>
              <a:buAutoNum type="arabicPeriod"/>
            </a:pPr>
            <a:endParaRPr lang="en-US" dirty="0">
              <a:solidFill>
                <a:srgbClr val="000000"/>
              </a:solidFill>
            </a:endParaRPr>
          </a:p>
          <a:p>
            <a:pPr marL="342900" indent="-342900">
              <a:buFont typeface="+mj-lt"/>
              <a:buAutoNum type="arabicPeriod"/>
            </a:pPr>
            <a:endParaRPr lang="en-US" sz="1600" dirty="0">
              <a:solidFill>
                <a:srgbClr val="000000"/>
              </a:solidFill>
            </a:endParaRPr>
          </a:p>
        </p:txBody>
      </p:sp>
      <p:sp>
        <p:nvSpPr>
          <p:cNvPr id="5" name="TextBox 4">
            <a:extLst>
              <a:ext uri="{FF2B5EF4-FFF2-40B4-BE49-F238E27FC236}">
                <a16:creationId xmlns:a16="http://schemas.microsoft.com/office/drawing/2014/main" id="{0A1FF6B9-7129-42A5-BA85-649ED48CF4DA}"/>
              </a:ext>
            </a:extLst>
          </p:cNvPr>
          <p:cNvSpPr txBox="1"/>
          <p:nvPr/>
        </p:nvSpPr>
        <p:spPr>
          <a:xfrm>
            <a:off x="2647950" y="3962400"/>
            <a:ext cx="4114800" cy="307777"/>
          </a:xfrm>
          <a:prstGeom prst="rect">
            <a:avLst/>
          </a:prstGeom>
          <a:noFill/>
        </p:spPr>
        <p:txBody>
          <a:bodyPr wrap="square" rtlCol="0">
            <a:spAutoFit/>
          </a:bodyPr>
          <a:lstStyle/>
          <a:p>
            <a:r>
              <a:rPr lang="en-US" sz="1400" b="1" dirty="0"/>
              <a:t>Ref: </a:t>
            </a:r>
            <a:r>
              <a:rPr lang="en-US" sz="1400" dirty="0"/>
              <a:t>https://docs.python.org/2/library/pickle.html</a:t>
            </a:r>
          </a:p>
        </p:txBody>
      </p:sp>
    </p:spTree>
    <p:extLst>
      <p:ext uri="{BB962C8B-B14F-4D97-AF65-F5344CB8AC3E}">
        <p14:creationId xmlns:p14="http://schemas.microsoft.com/office/powerpoint/2010/main" val="1935820461"/>
      </p:ext>
    </p:extLst>
  </p:cSld>
  <p:clrMapOvr>
    <a:masterClrMapping/>
  </p:clrMapOvr>
  <p:transition spd="med">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679CFD-128A-485C-A93C-8904CAF7D2F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99521"/>
            <a:ext cx="4572000" cy="2896279"/>
          </a:xfrm>
          <a:prstGeom prst="rect">
            <a:avLst/>
          </a:prstGeom>
          <a:noFill/>
          <a:ln>
            <a:noFill/>
          </a:ln>
        </p:spPr>
      </p:pic>
      <p:sp>
        <p:nvSpPr>
          <p:cNvPr id="3" name="Rectangle 3">
            <a:extLst>
              <a:ext uri="{FF2B5EF4-FFF2-40B4-BE49-F238E27FC236}">
                <a16:creationId xmlns:a16="http://schemas.microsoft.com/office/drawing/2014/main" id="{8B9F0BBF-E34A-4167-8713-7F0B0746BC6D}"/>
              </a:ext>
            </a:extLst>
          </p:cNvPr>
          <p:cNvSpPr txBox="1">
            <a:spLocks noChangeArrowheads="1"/>
          </p:cNvSpPr>
          <p:nvPr/>
        </p:nvSpPr>
        <p:spPr>
          <a:xfrm>
            <a:off x="5638800" y="1599521"/>
            <a:ext cx="3372216" cy="3754874"/>
          </a:xfrm>
          <a:prstGeom prst="rect">
            <a:avLst/>
          </a:prstGeom>
          <a:noFill/>
        </p:spPr>
        <p:txBody>
          <a:bodyPr wrap="square">
            <a:spAutoFit/>
          </a:bodyPr>
          <a:lstStyle/>
          <a:p>
            <a:pPr marL="396875" indent="-342900" defTabSz="457200" fontAlgn="auto">
              <a:spcBef>
                <a:spcPct val="20000"/>
              </a:spcBef>
              <a:spcAft>
                <a:spcPts val="0"/>
              </a:spcAft>
              <a:buFont typeface="+mj-lt"/>
              <a:buAutoNum type="arabicPeriod"/>
            </a:pPr>
            <a:r>
              <a:rPr lang="en-IN" sz="1400" dirty="0"/>
              <a:t>As we move from left to right, we move away from underfit to overfit model</a:t>
            </a:r>
          </a:p>
          <a:p>
            <a:pPr marL="396875" indent="-342900" defTabSz="457200" fontAlgn="auto">
              <a:spcBef>
                <a:spcPct val="20000"/>
              </a:spcBef>
              <a:spcAft>
                <a:spcPts val="0"/>
              </a:spcAft>
              <a:buFont typeface="+mj-lt"/>
              <a:buAutoNum type="arabicPeriod"/>
            </a:pPr>
            <a:endParaRPr lang="en-IN" sz="1400" dirty="0"/>
          </a:p>
          <a:p>
            <a:pPr marL="396875" indent="-342900" defTabSz="457200" fontAlgn="auto">
              <a:spcBef>
                <a:spcPct val="20000"/>
              </a:spcBef>
              <a:spcAft>
                <a:spcPts val="0"/>
              </a:spcAft>
              <a:buFont typeface="+mj-lt"/>
              <a:buAutoNum type="arabicPeriod"/>
            </a:pPr>
            <a:r>
              <a:rPr lang="en-IN" sz="1400" dirty="0"/>
              <a:t>In the underfit case, both the training and validation errors are high</a:t>
            </a:r>
          </a:p>
          <a:p>
            <a:pPr marL="396875" indent="-342900" defTabSz="457200" fontAlgn="auto">
              <a:spcBef>
                <a:spcPct val="20000"/>
              </a:spcBef>
              <a:spcAft>
                <a:spcPts val="0"/>
              </a:spcAft>
              <a:buFont typeface="+mj-lt"/>
              <a:buAutoNum type="arabicPeriod"/>
            </a:pPr>
            <a:endParaRPr lang="en-IN" sz="1400" dirty="0"/>
          </a:p>
          <a:p>
            <a:pPr marL="396875" indent="-342900" defTabSz="457200" fontAlgn="auto">
              <a:spcBef>
                <a:spcPct val="20000"/>
              </a:spcBef>
              <a:spcAft>
                <a:spcPts val="0"/>
              </a:spcAft>
              <a:buFont typeface="+mj-lt"/>
              <a:buAutoNum type="arabicPeriod"/>
            </a:pPr>
            <a:r>
              <a:rPr lang="en-IN" sz="1400" dirty="0"/>
              <a:t>In overfit case, the training set error continues to minimize i.e. training accuracy goes very high (not shown), while the validation error increases </a:t>
            </a:r>
            <a:r>
              <a:rPr lang="en-IN" sz="1400" dirty="0" err="1"/>
              <a:t>i.e</a:t>
            </a:r>
            <a:r>
              <a:rPr lang="en-IN" sz="1400" dirty="0"/>
              <a:t> validation accuracy drops much below training accuracy</a:t>
            </a:r>
          </a:p>
          <a:p>
            <a:pPr marL="396875" indent="-342900" defTabSz="457200" fontAlgn="auto">
              <a:spcBef>
                <a:spcPct val="20000"/>
              </a:spcBef>
              <a:spcAft>
                <a:spcPts val="0"/>
              </a:spcAft>
              <a:buAutoNum type="arabicPeriod"/>
            </a:pPr>
            <a:endParaRPr lang="en-IN" sz="1400" dirty="0"/>
          </a:p>
        </p:txBody>
      </p:sp>
      <p:sp>
        <p:nvSpPr>
          <p:cNvPr id="4" name="Title 2">
            <a:extLst>
              <a:ext uri="{FF2B5EF4-FFF2-40B4-BE49-F238E27FC236}">
                <a16:creationId xmlns:a16="http://schemas.microsoft.com/office/drawing/2014/main" id="{03999E5A-3F9D-4492-ACFC-56A4B585C589}"/>
              </a:ext>
            </a:extLst>
          </p:cNvPr>
          <p:cNvSpPr txBox="1">
            <a:spLocks/>
          </p:cNvSpPr>
          <p:nvPr/>
        </p:nvSpPr>
        <p:spPr>
          <a:xfrm>
            <a:off x="188682" y="9579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marL="0" lvl="1" fontAlgn="auto">
              <a:spcBef>
                <a:spcPct val="0"/>
              </a:spcBef>
              <a:spcAft>
                <a:spcPts val="0"/>
              </a:spcAft>
            </a:pPr>
            <a:r>
              <a:rPr lang="en-US" altLang="en-US" u="sng" kern="0">
                <a:solidFill>
                  <a:sysClr val="windowText" lastClr="000000"/>
                </a:solidFill>
                <a:latin typeface="Arial" charset="0"/>
              </a:rPr>
              <a:t>Modelling Errors</a:t>
            </a:r>
            <a:endParaRPr lang="en-US" kern="0" dirty="0">
              <a:solidFill>
                <a:sysClr val="windowText" lastClr="000000"/>
              </a:solidFill>
            </a:endParaRPr>
          </a:p>
        </p:txBody>
      </p:sp>
    </p:spTree>
    <p:extLst>
      <p:ext uri="{BB962C8B-B14F-4D97-AF65-F5344CB8AC3E}">
        <p14:creationId xmlns:p14="http://schemas.microsoft.com/office/powerpoint/2010/main" val="2839260401"/>
      </p:ext>
    </p:extLst>
  </p:cSld>
  <p:clrMapOvr>
    <a:masterClrMapping/>
  </p:clrMapOvr>
  <p:transition spd="med">
    <p:wipe dir="d"/>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1066800"/>
            <a:ext cx="8305800" cy="5478423"/>
          </a:xfrm>
          <a:prstGeom prst="rect">
            <a:avLst/>
          </a:prstGeom>
          <a:noFill/>
        </p:spPr>
        <p:txBody>
          <a:bodyPr wrap="square" rtlCol="0">
            <a:spAutoFit/>
          </a:bodyPr>
          <a:lstStyle/>
          <a:p>
            <a:r>
              <a:rPr lang="en-US" b="1" dirty="0"/>
              <a:t>Serializing / Deserializing Python objects -</a:t>
            </a:r>
          </a:p>
          <a:p>
            <a:pPr marL="800100" lvl="1" indent="-342900" eaLnBrk="0" hangingPunct="0">
              <a:buFont typeface="+mj-lt"/>
              <a:buAutoNum type="alphaLcPeriod"/>
            </a:pPr>
            <a:endParaRPr lang="en-US" dirty="0"/>
          </a:p>
          <a:p>
            <a:pPr marL="342900" indent="-342900">
              <a:buFont typeface="+mj-lt"/>
              <a:buAutoNum type="arabicPeriod" startAt="6"/>
            </a:pPr>
            <a:r>
              <a:rPr lang="en-US" dirty="0">
                <a:solidFill>
                  <a:srgbClr val="000000"/>
                </a:solidFill>
              </a:rPr>
              <a:t>The byte streams can be stored into a file and also sent across a network or store them in a database</a:t>
            </a:r>
          </a:p>
          <a:p>
            <a:pPr marL="342900" indent="-342900">
              <a:buFont typeface="+mj-lt"/>
              <a:buAutoNum type="arabicPeriod" startAt="6"/>
            </a:pPr>
            <a:endParaRPr lang="en-US" dirty="0">
              <a:solidFill>
                <a:srgbClr val="000000"/>
              </a:solidFill>
            </a:endParaRPr>
          </a:p>
          <a:p>
            <a:pPr marL="342900" indent="-342900">
              <a:buFont typeface="+mj-lt"/>
              <a:buAutoNum type="arabicPeriod" startAt="6"/>
            </a:pPr>
            <a:endParaRPr lang="en-US" dirty="0">
              <a:solidFill>
                <a:srgbClr val="000000"/>
              </a:solidFill>
            </a:endParaRPr>
          </a:p>
          <a:p>
            <a:pPr marL="342900" indent="-342900">
              <a:buFont typeface="+mj-lt"/>
              <a:buAutoNum type="arabicPeriod" startAt="6"/>
            </a:pPr>
            <a:r>
              <a:rPr lang="en-US" dirty="0">
                <a:solidFill>
                  <a:srgbClr val="000000"/>
                </a:solidFill>
              </a:rPr>
              <a:t>Pickling an object will transform the object into a stream of bytes. For e.g. </a:t>
            </a:r>
          </a:p>
          <a:p>
            <a:pPr marL="800100" lvl="1" indent="-342900">
              <a:buFont typeface="+mj-lt"/>
              <a:buAutoNum type="alphaLcPeriod"/>
            </a:pPr>
            <a:r>
              <a:rPr lang="en-US" sz="1600" dirty="0">
                <a:solidFill>
                  <a:srgbClr val="000000"/>
                </a:solidFill>
              </a:rPr>
              <a:t>import pickle</a:t>
            </a:r>
          </a:p>
          <a:p>
            <a:pPr marL="800100" lvl="1" indent="-342900">
              <a:buFont typeface="+mj-lt"/>
              <a:buAutoNum type="alphaLcPeriod"/>
            </a:pPr>
            <a:r>
              <a:rPr lang="en-US" sz="1600" dirty="0">
                <a:solidFill>
                  <a:srgbClr val="000000"/>
                </a:solidFill>
              </a:rPr>
              <a:t>obj1 = [1, '</a:t>
            </a:r>
            <a:r>
              <a:rPr lang="en-US" sz="1600" dirty="0" err="1">
                <a:solidFill>
                  <a:srgbClr val="000000"/>
                </a:solidFill>
              </a:rPr>
              <a:t>LinearModel</a:t>
            </a:r>
            <a:r>
              <a:rPr lang="en-US" sz="1600" dirty="0">
                <a:solidFill>
                  <a:srgbClr val="000000"/>
                </a:solidFill>
              </a:rPr>
              <a:t>']</a:t>
            </a:r>
          </a:p>
          <a:p>
            <a:pPr marL="800100" lvl="1" indent="-342900">
              <a:buFont typeface="+mj-lt"/>
              <a:buAutoNum type="alphaLcPeriod"/>
            </a:pPr>
            <a:r>
              <a:rPr lang="en-US" sz="1600" dirty="0" err="1">
                <a:solidFill>
                  <a:srgbClr val="000000"/>
                </a:solidFill>
              </a:rPr>
              <a:t>pickled_obj</a:t>
            </a:r>
            <a:r>
              <a:rPr lang="en-US" sz="1600" dirty="0">
                <a:solidFill>
                  <a:srgbClr val="000000"/>
                </a:solidFill>
              </a:rPr>
              <a:t> = </a:t>
            </a:r>
            <a:r>
              <a:rPr lang="en-US" sz="1600" dirty="0" err="1">
                <a:solidFill>
                  <a:srgbClr val="000000"/>
                </a:solidFill>
              </a:rPr>
              <a:t>pickle.dumps</a:t>
            </a:r>
            <a:r>
              <a:rPr lang="en-US" sz="1600" dirty="0">
                <a:solidFill>
                  <a:srgbClr val="000000"/>
                </a:solidFill>
              </a:rPr>
              <a:t>(obj1)</a:t>
            </a:r>
          </a:p>
          <a:p>
            <a:pPr marL="800100" lvl="1" indent="-342900">
              <a:buFont typeface="+mj-lt"/>
              <a:buAutoNum type="alphaLcPeriod"/>
            </a:pPr>
            <a:r>
              <a:rPr lang="en-US" sz="1600" dirty="0" err="1">
                <a:solidFill>
                  <a:srgbClr val="000000"/>
                </a:solidFill>
              </a:rPr>
              <a:t>pickled_obj</a:t>
            </a:r>
            <a:endParaRPr lang="en-US" sz="1600" dirty="0">
              <a:solidFill>
                <a:srgbClr val="000000"/>
              </a:solidFill>
            </a:endParaRPr>
          </a:p>
          <a:p>
            <a:pPr marL="342900" indent="-342900">
              <a:buFont typeface="+mj-lt"/>
              <a:buAutoNum type="arabicPeriod" startAt="6"/>
            </a:pPr>
            <a:endParaRPr lang="en-US" sz="1600" dirty="0">
              <a:solidFill>
                <a:srgbClr val="000000"/>
              </a:solidFill>
            </a:endParaRPr>
          </a:p>
          <a:p>
            <a:pPr marL="800100" lvl="1" indent="-342900">
              <a:buFont typeface="+mj-lt"/>
              <a:buAutoNum type="alphaLcPeriod"/>
            </a:pPr>
            <a:endParaRPr lang="en-US" sz="1600" dirty="0">
              <a:solidFill>
                <a:srgbClr val="000000"/>
              </a:solidFill>
            </a:endParaRPr>
          </a:p>
          <a:p>
            <a:pPr marL="342900" indent="-342900">
              <a:buFont typeface="+mj-lt"/>
              <a:buAutoNum type="arabicPeriod" startAt="6"/>
            </a:pPr>
            <a:r>
              <a:rPr lang="en-US" sz="1600" dirty="0">
                <a:solidFill>
                  <a:srgbClr val="000000"/>
                </a:solidFill>
              </a:rPr>
              <a:t>The serialized form of the object can be loaded back into memory and transformed into an object. In this example, into a list</a:t>
            </a:r>
          </a:p>
          <a:p>
            <a:pPr marL="800100" lvl="1" indent="-342900">
              <a:buFont typeface="+mj-lt"/>
              <a:buAutoNum type="alphaLcPeriod"/>
            </a:pPr>
            <a:r>
              <a:rPr lang="en-US" sz="1600" dirty="0">
                <a:solidFill>
                  <a:srgbClr val="000000"/>
                </a:solidFill>
              </a:rPr>
              <a:t>obj2 = </a:t>
            </a:r>
            <a:r>
              <a:rPr lang="en-US" sz="1600" dirty="0" err="1">
                <a:solidFill>
                  <a:srgbClr val="000000"/>
                </a:solidFill>
              </a:rPr>
              <a:t>pickle.loads</a:t>
            </a:r>
            <a:r>
              <a:rPr lang="en-US" sz="1600" dirty="0">
                <a:solidFill>
                  <a:srgbClr val="000000"/>
                </a:solidFill>
              </a:rPr>
              <a:t>(</a:t>
            </a:r>
            <a:r>
              <a:rPr lang="en-US" sz="1600" dirty="0" err="1">
                <a:solidFill>
                  <a:srgbClr val="000000"/>
                </a:solidFill>
              </a:rPr>
              <a:t>pickled_obj</a:t>
            </a:r>
            <a:r>
              <a:rPr lang="en-US" sz="1600" dirty="0">
                <a:solidFill>
                  <a:srgbClr val="000000"/>
                </a:solidFill>
              </a:rPr>
              <a:t>)</a:t>
            </a:r>
          </a:p>
          <a:p>
            <a:pPr marL="800100" lvl="1" indent="-342900">
              <a:buFont typeface="+mj-lt"/>
              <a:buAutoNum type="alphaLcPeriod"/>
            </a:pPr>
            <a:r>
              <a:rPr lang="en-US" sz="1600" dirty="0">
                <a:solidFill>
                  <a:srgbClr val="000000"/>
                </a:solidFill>
              </a:rPr>
              <a:t>obj2</a:t>
            </a:r>
          </a:p>
          <a:p>
            <a:pPr marL="342900" indent="-342900">
              <a:buFont typeface="+mj-lt"/>
              <a:buAutoNum type="arabicPeriod" startAt="6"/>
            </a:pPr>
            <a:endParaRPr lang="en-US" sz="1600" dirty="0">
              <a:solidFill>
                <a:srgbClr val="000000"/>
              </a:solidFill>
            </a:endParaRPr>
          </a:p>
          <a:p>
            <a:pPr marL="342900" indent="-342900">
              <a:buFont typeface="+mj-lt"/>
              <a:buAutoNum type="arabicPeriod" startAt="6"/>
            </a:pPr>
            <a:endParaRPr lang="en-US" sz="1600" dirty="0">
              <a:solidFill>
                <a:srgbClr val="000000"/>
              </a:solidFill>
            </a:endParaRPr>
          </a:p>
          <a:p>
            <a:pPr marL="342900" indent="-342900">
              <a:buFont typeface="+mj-lt"/>
              <a:buAutoNum type="arabicPeriod" startAt="6"/>
            </a:pPr>
            <a:endParaRPr lang="en-US" sz="1600" dirty="0">
              <a:solidFill>
                <a:srgbClr val="000000"/>
              </a:solidFill>
            </a:endParaRPr>
          </a:p>
          <a:p>
            <a:pPr marL="342900" indent="-342900">
              <a:buFont typeface="+mj-lt"/>
              <a:buAutoNum type="arabicPeriod" startAt="6"/>
            </a:pPr>
            <a:endParaRPr lang="en-US" sz="1600" dirty="0">
              <a:solidFill>
                <a:srgbClr val="000000"/>
              </a:solidFill>
            </a:endParaRPr>
          </a:p>
        </p:txBody>
      </p:sp>
      <p:sp>
        <p:nvSpPr>
          <p:cNvPr id="7" name="TextBox 6">
            <a:extLst>
              <a:ext uri="{FF2B5EF4-FFF2-40B4-BE49-F238E27FC236}">
                <a16:creationId xmlns:a16="http://schemas.microsoft.com/office/drawing/2014/main" id="{1A96ED99-65A5-4224-89FC-BFA2734686C2}"/>
              </a:ext>
            </a:extLst>
          </p:cNvPr>
          <p:cNvSpPr txBox="1"/>
          <p:nvPr/>
        </p:nvSpPr>
        <p:spPr>
          <a:xfrm>
            <a:off x="3505200" y="3886200"/>
            <a:ext cx="5029200" cy="307777"/>
          </a:xfrm>
          <a:prstGeom prst="rect">
            <a:avLst/>
          </a:prstGeom>
          <a:noFill/>
        </p:spPr>
        <p:txBody>
          <a:bodyPr wrap="square" rtlCol="0">
            <a:spAutoFit/>
          </a:bodyPr>
          <a:lstStyle/>
          <a:p>
            <a:r>
              <a:rPr lang="en-US" sz="1400" dirty="0"/>
              <a:t>b'\x80\x03]q\x00(K\x01X\x0b\x00\x00\x00LinearModelq\x01e.'</a:t>
            </a:r>
          </a:p>
        </p:txBody>
      </p:sp>
      <p:sp>
        <p:nvSpPr>
          <p:cNvPr id="9" name="TextBox 8">
            <a:extLst>
              <a:ext uri="{FF2B5EF4-FFF2-40B4-BE49-F238E27FC236}">
                <a16:creationId xmlns:a16="http://schemas.microsoft.com/office/drawing/2014/main" id="{BFF30D73-D421-47C1-849C-3543DDA6A855}"/>
              </a:ext>
            </a:extLst>
          </p:cNvPr>
          <p:cNvSpPr txBox="1"/>
          <p:nvPr/>
        </p:nvSpPr>
        <p:spPr>
          <a:xfrm>
            <a:off x="3581400" y="5410200"/>
            <a:ext cx="1600200" cy="307777"/>
          </a:xfrm>
          <a:prstGeom prst="rect">
            <a:avLst/>
          </a:prstGeom>
          <a:noFill/>
        </p:spPr>
        <p:txBody>
          <a:bodyPr wrap="square" rtlCol="0">
            <a:spAutoFit/>
          </a:bodyPr>
          <a:lstStyle/>
          <a:p>
            <a:r>
              <a:rPr lang="en-US" sz="1400" dirty="0"/>
              <a:t>[1, '</a:t>
            </a:r>
            <a:r>
              <a:rPr lang="en-US" sz="1400" dirty="0" err="1"/>
              <a:t>LinearModel</a:t>
            </a:r>
            <a:r>
              <a:rPr lang="en-US" sz="1400" dirty="0"/>
              <a:t>']</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1933513829"/>
      </p:ext>
    </p:extLst>
  </p:cSld>
  <p:clrMapOvr>
    <a:masterClrMapping/>
  </p:clrMapOvr>
  <p:transition spd="med">
    <p:wipe dir="d"/>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1066800"/>
            <a:ext cx="8305800" cy="4370427"/>
          </a:xfrm>
          <a:prstGeom prst="rect">
            <a:avLst/>
          </a:prstGeom>
          <a:noFill/>
        </p:spPr>
        <p:txBody>
          <a:bodyPr wrap="square" rtlCol="0">
            <a:spAutoFit/>
          </a:bodyPr>
          <a:lstStyle/>
          <a:p>
            <a:r>
              <a:rPr lang="en-US" b="1" dirty="0"/>
              <a:t>Pickling </a:t>
            </a:r>
            <a:r>
              <a:rPr lang="en-US" b="1" dirty="0" err="1"/>
              <a:t>scikit</a:t>
            </a:r>
            <a:r>
              <a:rPr lang="en-US" b="1" dirty="0"/>
              <a:t> models to import or export for use in other Python scripts</a:t>
            </a:r>
          </a:p>
          <a:p>
            <a:r>
              <a:rPr lang="en-US" b="1" dirty="0"/>
              <a:t> </a:t>
            </a:r>
          </a:p>
          <a:p>
            <a:pPr marL="800100" lvl="1" indent="-342900" eaLnBrk="0" hangingPunct="0">
              <a:buFont typeface="+mj-lt"/>
              <a:buAutoNum type="alphaLcPeriod"/>
            </a:pPr>
            <a:endParaRPr lang="en-US" dirty="0"/>
          </a:p>
          <a:p>
            <a:pPr marL="342900" indent="-342900">
              <a:buFont typeface="+mj-lt"/>
              <a:buAutoNum type="arabicPeriod"/>
            </a:pPr>
            <a:r>
              <a:rPr lang="en-US" sz="1600" dirty="0">
                <a:solidFill>
                  <a:srgbClr val="000000"/>
                </a:solidFill>
              </a:rPr>
              <a:t>import pickle</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#creating and training a model</a:t>
            </a:r>
          </a:p>
          <a:p>
            <a:pPr marL="342900" indent="-342900">
              <a:buFont typeface="+mj-lt"/>
              <a:buAutoNum type="arabicPeriod"/>
            </a:pPr>
            <a:r>
              <a:rPr lang="en-US" sz="1600" dirty="0" err="1">
                <a:solidFill>
                  <a:srgbClr val="000000"/>
                </a:solidFill>
              </a:rPr>
              <a:t>regr</a:t>
            </a:r>
            <a:r>
              <a:rPr lang="en-US" sz="1600" dirty="0">
                <a:solidFill>
                  <a:srgbClr val="000000"/>
                </a:solidFill>
              </a:rPr>
              <a:t> = </a:t>
            </a:r>
            <a:r>
              <a:rPr lang="en-US" sz="1600" dirty="0" err="1">
                <a:solidFill>
                  <a:srgbClr val="000000"/>
                </a:solidFill>
              </a:rPr>
              <a:t>linear_model.LinearRegression</a:t>
            </a:r>
            <a:r>
              <a:rPr lang="en-US" sz="1600" dirty="0">
                <a:solidFill>
                  <a:srgbClr val="000000"/>
                </a:solidFill>
              </a:rPr>
              <a:t>()</a:t>
            </a:r>
          </a:p>
          <a:p>
            <a:pPr marL="342900" indent="-342900">
              <a:buFont typeface="+mj-lt"/>
              <a:buAutoNum type="arabicPeriod"/>
            </a:pPr>
            <a:r>
              <a:rPr lang="en-US" sz="1600" dirty="0" err="1">
                <a:solidFill>
                  <a:srgbClr val="000000"/>
                </a:solidFill>
              </a:rPr>
              <a:t>regr.fit</a:t>
            </a:r>
            <a:r>
              <a:rPr lang="en-US" sz="1600" dirty="0">
                <a:solidFill>
                  <a:srgbClr val="000000"/>
                </a:solidFill>
              </a:rPr>
              <a:t>(features, label)</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#serializing our model to a file called </a:t>
            </a:r>
            <a:r>
              <a:rPr lang="en-US" sz="1600" dirty="0" err="1">
                <a:solidFill>
                  <a:srgbClr val="000000"/>
                </a:solidFill>
              </a:rPr>
              <a:t>model.pkl</a:t>
            </a:r>
            <a:endParaRPr lang="en-US" sz="1600" dirty="0">
              <a:solidFill>
                <a:srgbClr val="000000"/>
              </a:solidFill>
            </a:endParaRPr>
          </a:p>
          <a:p>
            <a:pPr marL="342900" indent="-342900">
              <a:buFont typeface="+mj-lt"/>
              <a:buAutoNum type="arabicPeriod"/>
            </a:pPr>
            <a:r>
              <a:rPr lang="en-US" sz="1600" dirty="0" err="1">
                <a:solidFill>
                  <a:srgbClr val="000000"/>
                </a:solidFill>
              </a:rPr>
              <a:t>pickle.dump</a:t>
            </a:r>
            <a:r>
              <a:rPr lang="en-US" sz="1600" dirty="0">
                <a:solidFill>
                  <a:srgbClr val="000000"/>
                </a:solidFill>
              </a:rPr>
              <a:t>(</a:t>
            </a:r>
            <a:r>
              <a:rPr lang="en-US" sz="1600" dirty="0" err="1">
                <a:solidFill>
                  <a:srgbClr val="000000"/>
                </a:solidFill>
              </a:rPr>
              <a:t>regr</a:t>
            </a:r>
            <a:r>
              <a:rPr lang="en-US" sz="1600" dirty="0">
                <a:solidFill>
                  <a:srgbClr val="000000"/>
                </a:solidFill>
              </a:rPr>
              <a:t>, open("model.</a:t>
            </a:r>
            <a:r>
              <a:rPr lang="en-US" sz="1600" dirty="0" err="1">
                <a:solidFill>
                  <a:srgbClr val="000000"/>
                </a:solidFill>
              </a:rPr>
              <a:t>pkl</a:t>
            </a:r>
            <a:r>
              <a:rPr lang="en-US" sz="1600" dirty="0">
                <a:solidFill>
                  <a:srgbClr val="000000"/>
                </a:solidFill>
              </a:rPr>
              <a:t>","</a:t>
            </a:r>
            <a:r>
              <a:rPr lang="en-US" sz="1600" dirty="0" err="1">
                <a:solidFill>
                  <a:srgbClr val="000000"/>
                </a:solidFill>
              </a:rPr>
              <a:t>wb</a:t>
            </a:r>
            <a:r>
              <a:rPr lang="en-US" sz="1600" dirty="0">
                <a:solidFill>
                  <a:srgbClr val="000000"/>
                </a:solidFill>
              </a:rPr>
              <a:t>"))</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#loading a model from a file called </a:t>
            </a:r>
            <a:r>
              <a:rPr lang="en-US" sz="1600" dirty="0" err="1">
                <a:solidFill>
                  <a:srgbClr val="000000"/>
                </a:solidFill>
              </a:rPr>
              <a:t>model.pkl</a:t>
            </a:r>
            <a:endParaRPr lang="en-US" sz="1600" dirty="0">
              <a:solidFill>
                <a:srgbClr val="000000"/>
              </a:solidFill>
            </a:endParaRPr>
          </a:p>
          <a:p>
            <a:pPr marL="342900" indent="-342900">
              <a:buFont typeface="+mj-lt"/>
              <a:buAutoNum type="arabicPeriod"/>
            </a:pPr>
            <a:r>
              <a:rPr lang="en-US" sz="1600" dirty="0">
                <a:solidFill>
                  <a:srgbClr val="000000"/>
                </a:solidFill>
              </a:rPr>
              <a:t>model = </a:t>
            </a:r>
            <a:r>
              <a:rPr lang="en-US" sz="1600" dirty="0" err="1">
                <a:solidFill>
                  <a:srgbClr val="000000"/>
                </a:solidFill>
              </a:rPr>
              <a:t>pickle.load</a:t>
            </a:r>
            <a:r>
              <a:rPr lang="en-US" sz="1600" dirty="0">
                <a:solidFill>
                  <a:srgbClr val="000000"/>
                </a:solidFill>
              </a:rPr>
              <a:t>(open("model.</a:t>
            </a:r>
            <a:r>
              <a:rPr lang="en-US" sz="1600" dirty="0" err="1">
                <a:solidFill>
                  <a:srgbClr val="000000"/>
                </a:solidFill>
              </a:rPr>
              <a:t>pkl</a:t>
            </a:r>
            <a:r>
              <a:rPr lang="en-US" sz="1600" dirty="0">
                <a:solidFill>
                  <a:srgbClr val="000000"/>
                </a:solidFill>
              </a:rPr>
              <a:t>","r"))</a:t>
            </a:r>
          </a:p>
          <a:p>
            <a:pPr marL="342900" indent="-342900">
              <a:buFont typeface="+mj-lt"/>
              <a:buAutoNum type="arabicPeriod"/>
            </a:pPr>
            <a:endParaRPr lang="en-US" sz="1600" dirty="0">
              <a:solidFill>
                <a:srgbClr val="000000"/>
              </a:solidFill>
            </a:endParaRPr>
          </a:p>
          <a:p>
            <a:pPr marL="800100" lvl="1" indent="-342900">
              <a:buFont typeface="+mj-lt"/>
              <a:buAutoNum type="alphaLcPeriod"/>
            </a:pPr>
            <a:endParaRPr lang="en-US" sz="1600" dirty="0">
              <a:solidFill>
                <a:srgbClr val="000000"/>
              </a:solidFill>
            </a:endParaRPr>
          </a:p>
          <a:p>
            <a:pPr marL="342900" indent="-342900">
              <a:buFont typeface="+mj-lt"/>
              <a:buAutoNum type="arabicPeriod"/>
            </a:pPr>
            <a:endParaRPr lang="en-US" sz="1600" dirty="0">
              <a:solidFill>
                <a:srgbClr val="000000"/>
              </a:solidFill>
            </a:endParaRPr>
          </a:p>
        </p:txBody>
      </p:sp>
    </p:spTree>
    <p:extLst>
      <p:ext uri="{BB962C8B-B14F-4D97-AF65-F5344CB8AC3E}">
        <p14:creationId xmlns:p14="http://schemas.microsoft.com/office/powerpoint/2010/main" val="3452200922"/>
      </p:ext>
    </p:extLst>
  </p:cSld>
  <p:clrMapOvr>
    <a:masterClrMapping/>
  </p:clrMapOvr>
  <p:transition spd="med">
    <p:wipe dir="d"/>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1066800"/>
            <a:ext cx="8305800" cy="5570756"/>
          </a:xfrm>
          <a:prstGeom prst="rect">
            <a:avLst/>
          </a:prstGeom>
          <a:noFill/>
        </p:spPr>
        <p:txBody>
          <a:bodyPr wrap="square" rtlCol="0">
            <a:spAutoFit/>
          </a:bodyPr>
          <a:lstStyle/>
          <a:p>
            <a:r>
              <a:rPr lang="en-US" b="1" dirty="0"/>
              <a:t>Deploying </a:t>
            </a:r>
            <a:r>
              <a:rPr lang="en-US" b="1" dirty="0" err="1"/>
              <a:t>Scikit</a:t>
            </a:r>
            <a:r>
              <a:rPr lang="en-US" b="1" dirty="0"/>
              <a:t> models on the web -</a:t>
            </a:r>
          </a:p>
          <a:p>
            <a:pPr marL="800100" lvl="1" indent="-342900" eaLnBrk="0" hangingPunct="0">
              <a:buFont typeface="+mj-lt"/>
              <a:buAutoNum type="alphaLcPeriod"/>
            </a:pPr>
            <a:endParaRPr lang="en-US" dirty="0"/>
          </a:p>
          <a:p>
            <a:pPr marL="342900" indent="-342900">
              <a:buFont typeface="+mj-lt"/>
              <a:buAutoNum type="arabicPeriod"/>
            </a:pPr>
            <a:r>
              <a:rPr lang="en-US" dirty="0">
                <a:solidFill>
                  <a:srgbClr val="000000"/>
                </a:solidFill>
              </a:rPr>
              <a:t>Models can be deployed as executable code. For e.g. create a function in java or C that takes as input the attribute values of production data, multiply with respective coefficients and adds the intercept (parameters of the model) and emits the output</a:t>
            </a:r>
          </a:p>
          <a:p>
            <a:pPr marL="342900" indent="-342900">
              <a:buFont typeface="+mj-lt"/>
              <a:buAutoNum type="arabicPeriod"/>
            </a:pPr>
            <a:endParaRPr lang="en-US" dirty="0">
              <a:solidFill>
                <a:srgbClr val="000000"/>
              </a:solidFill>
            </a:endParaRPr>
          </a:p>
          <a:p>
            <a:pPr marL="342900" indent="-342900">
              <a:buFont typeface="+mj-lt"/>
              <a:buAutoNum type="arabicPeriod"/>
            </a:pPr>
            <a:r>
              <a:rPr lang="en-US" dirty="0">
                <a:solidFill>
                  <a:srgbClr val="000000"/>
                </a:solidFill>
              </a:rPr>
              <a:t>Python models can be converted to objects and used in python scripts </a:t>
            </a:r>
          </a:p>
          <a:p>
            <a:pPr marL="342900" indent="-342900">
              <a:buFont typeface="+mj-lt"/>
              <a:buAutoNum type="arabicPeriod"/>
            </a:pPr>
            <a:endParaRPr lang="en-US" dirty="0">
              <a:solidFill>
                <a:srgbClr val="000000"/>
              </a:solidFill>
            </a:endParaRPr>
          </a:p>
          <a:p>
            <a:pPr marL="342900" indent="-342900">
              <a:buFont typeface="+mj-lt"/>
              <a:buAutoNum type="arabicPeriod"/>
            </a:pPr>
            <a:r>
              <a:rPr lang="en-US" dirty="0">
                <a:solidFill>
                  <a:srgbClr val="000000"/>
                </a:solidFill>
              </a:rPr>
              <a:t>Models can also be deployed as web applications that take as input a test record and emit the predictions as output</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dirty="0">
                <a:solidFill>
                  <a:srgbClr val="000000"/>
                </a:solidFill>
              </a:rPr>
              <a:t>For this approach we need a webserver that will fire the </a:t>
            </a:r>
            <a:r>
              <a:rPr lang="en-US" dirty="0" err="1">
                <a:solidFill>
                  <a:srgbClr val="000000"/>
                </a:solidFill>
              </a:rPr>
              <a:t>webapp</a:t>
            </a:r>
            <a:r>
              <a:rPr lang="en-US" dirty="0">
                <a:solidFill>
                  <a:srgbClr val="000000"/>
                </a:solidFill>
              </a:rPr>
              <a:t> on a request.</a:t>
            </a:r>
          </a:p>
          <a:p>
            <a:pPr marL="342900" indent="-342900">
              <a:buFont typeface="+mj-lt"/>
              <a:buAutoNum type="arabicPeriod"/>
            </a:pPr>
            <a:endParaRPr lang="en-US" dirty="0">
              <a:solidFill>
                <a:srgbClr val="000000"/>
              </a:solidFill>
            </a:endParaRPr>
          </a:p>
          <a:p>
            <a:pPr marL="342900" indent="-342900">
              <a:buFont typeface="+mj-lt"/>
              <a:buAutoNum type="arabicPeriod"/>
            </a:pPr>
            <a:r>
              <a:rPr lang="en-US" dirty="0">
                <a:solidFill>
                  <a:srgbClr val="000000"/>
                </a:solidFill>
              </a:rPr>
              <a:t>Server will listen to web traffic at an IP and a port, and execute functions such as </a:t>
            </a:r>
            <a:r>
              <a:rPr lang="en-US" dirty="0" err="1">
                <a:solidFill>
                  <a:srgbClr val="000000"/>
                </a:solidFill>
              </a:rPr>
              <a:t>model.predict</a:t>
            </a:r>
            <a:r>
              <a:rPr lang="en-US" dirty="0">
                <a:solidFill>
                  <a:srgbClr val="000000"/>
                </a:solidFill>
              </a:rPr>
              <a:t>()  when they find a request addressed to them. </a:t>
            </a:r>
          </a:p>
          <a:p>
            <a:pPr marL="342900" indent="-342900">
              <a:buFont typeface="+mj-lt"/>
              <a:buAutoNum type="arabicPeriod"/>
            </a:pPr>
            <a:endParaRPr lang="en-US" dirty="0">
              <a:solidFill>
                <a:srgbClr val="000000"/>
              </a:solidFill>
            </a:endParaRPr>
          </a:p>
          <a:p>
            <a:pPr marL="342900" indent="-342900">
              <a:buFont typeface="+mj-lt"/>
              <a:buAutoNum type="arabicPeriod"/>
            </a:pPr>
            <a:r>
              <a:rPr lang="en-US" dirty="0">
                <a:solidFill>
                  <a:srgbClr val="000000"/>
                </a:solidFill>
              </a:rPr>
              <a:t>The server then sends the result back to the requestor</a:t>
            </a:r>
          </a:p>
          <a:p>
            <a:pPr marL="342900" indent="-342900">
              <a:buFont typeface="+mj-lt"/>
              <a:buAutoNum type="arabicPeriod"/>
            </a:pPr>
            <a:endParaRPr lang="en-US" sz="1600" dirty="0">
              <a:solidFill>
                <a:srgbClr val="000000"/>
              </a:solidFill>
            </a:endParaRPr>
          </a:p>
        </p:txBody>
      </p:sp>
    </p:spTree>
    <p:extLst>
      <p:ext uri="{BB962C8B-B14F-4D97-AF65-F5344CB8AC3E}">
        <p14:creationId xmlns:p14="http://schemas.microsoft.com/office/powerpoint/2010/main" val="2316100348"/>
      </p:ext>
    </p:extLst>
  </p:cSld>
  <p:clrMapOvr>
    <a:masterClrMapping/>
  </p:clrMapOvr>
  <p:transition spd="med">
    <p:wipe dir="d"/>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1066800"/>
            <a:ext cx="8305800" cy="5324535"/>
          </a:xfrm>
          <a:prstGeom prst="rect">
            <a:avLst/>
          </a:prstGeom>
          <a:noFill/>
        </p:spPr>
        <p:txBody>
          <a:bodyPr wrap="square" rtlCol="0">
            <a:spAutoFit/>
          </a:bodyPr>
          <a:lstStyle/>
          <a:p>
            <a:r>
              <a:rPr lang="en-US" b="1" dirty="0"/>
              <a:t>Pickling and deploying a simple model using Flask-</a:t>
            </a:r>
          </a:p>
          <a:p>
            <a:pPr marL="800100" lvl="1" indent="-342900" eaLnBrk="0" hangingPunct="0">
              <a:buFont typeface="+mj-lt"/>
              <a:buAutoNum type="alphaLcPeriod"/>
            </a:pPr>
            <a:endParaRPr lang="en-US" dirty="0"/>
          </a:p>
          <a:p>
            <a:pPr marL="342900" indent="-342900">
              <a:buFont typeface="+mj-lt"/>
              <a:buAutoNum type="arabicPeriod"/>
            </a:pPr>
            <a:r>
              <a:rPr lang="en-US" dirty="0">
                <a:solidFill>
                  <a:srgbClr val="000000"/>
                </a:solidFill>
              </a:rPr>
              <a:t>Flask / Django is a Python framework that helps create web servers easily. Can be used for working POC development</a:t>
            </a:r>
          </a:p>
          <a:p>
            <a:pPr marL="342900" indent="-342900">
              <a:buFont typeface="+mj-lt"/>
              <a:buAutoNum type="arabicPeriod"/>
            </a:pPr>
            <a:endParaRPr lang="en-US" dirty="0">
              <a:solidFill>
                <a:srgbClr val="000000"/>
              </a:solidFill>
            </a:endParaRPr>
          </a:p>
          <a:p>
            <a:pPr marL="342900" indent="-342900">
              <a:buFont typeface="+mj-lt"/>
              <a:buAutoNum type="arabicPeriod"/>
            </a:pPr>
            <a:endParaRPr lang="en-US" dirty="0">
              <a:solidFill>
                <a:srgbClr val="000000"/>
              </a:solidFill>
            </a:endParaRPr>
          </a:p>
          <a:p>
            <a:pPr marL="342900" indent="-342900">
              <a:buFont typeface="+mj-lt"/>
              <a:buAutoNum type="arabicPeriod"/>
            </a:pPr>
            <a:endParaRPr lang="en-US" dirty="0">
              <a:solidFill>
                <a:srgbClr val="000000"/>
              </a:solidFill>
            </a:endParaRPr>
          </a:p>
          <a:p>
            <a:pPr marL="342900" indent="-342900">
              <a:buFont typeface="+mj-lt"/>
              <a:buAutoNum type="arabicPeriod"/>
            </a:pPr>
            <a:endParaRPr lang="en-US" dirty="0">
              <a:solidFill>
                <a:srgbClr val="000000"/>
              </a:solidFill>
            </a:endParaRPr>
          </a:p>
          <a:p>
            <a:pPr marL="342900" indent="-342900">
              <a:buFont typeface="+mj-lt"/>
              <a:buAutoNum type="arabicPeriod"/>
            </a:pPr>
            <a:endParaRPr lang="en-US" dirty="0">
              <a:solidFill>
                <a:srgbClr val="000000"/>
              </a:solidFill>
            </a:endParaRPr>
          </a:p>
          <a:p>
            <a:pPr marL="342900" indent="-342900">
              <a:buFont typeface="+mj-lt"/>
              <a:buAutoNum type="arabicPeriod"/>
            </a:pPr>
            <a:endParaRPr lang="en-US" dirty="0">
              <a:solidFill>
                <a:srgbClr val="000000"/>
              </a:solidFill>
            </a:endParaRPr>
          </a:p>
          <a:p>
            <a:pPr marL="342900" indent="-342900">
              <a:buFont typeface="+mj-lt"/>
              <a:buAutoNum type="arabicPeriod"/>
            </a:pPr>
            <a:endParaRPr lang="en-US" dirty="0">
              <a:solidFill>
                <a:srgbClr val="000000"/>
              </a:solidFill>
            </a:endParaRPr>
          </a:p>
          <a:p>
            <a:pPr marL="342900" indent="-342900">
              <a:buFont typeface="+mj-lt"/>
              <a:buAutoNum type="arabicPeriod"/>
            </a:pPr>
            <a:endParaRPr lang="en-US" dirty="0">
              <a:solidFill>
                <a:srgbClr val="000000"/>
              </a:solidFill>
            </a:endParaRPr>
          </a:p>
          <a:p>
            <a:pPr marL="342900" indent="-342900">
              <a:buFont typeface="+mj-lt"/>
              <a:buAutoNum type="arabicPeriod"/>
            </a:pPr>
            <a:endParaRPr lang="en-US" dirty="0">
              <a:solidFill>
                <a:srgbClr val="000000"/>
              </a:solidFill>
            </a:endParaRPr>
          </a:p>
          <a:p>
            <a:pPr marL="342900" indent="-342900">
              <a:buFont typeface="+mj-lt"/>
              <a:buAutoNum type="arabicPeriod"/>
            </a:pPr>
            <a:endParaRPr lang="en-US" dirty="0">
              <a:solidFill>
                <a:srgbClr val="000000"/>
              </a:solidFill>
            </a:endParaRPr>
          </a:p>
          <a:p>
            <a:pPr marL="342900" indent="-342900">
              <a:buFont typeface="+mj-lt"/>
              <a:buAutoNum type="arabicPeriod"/>
            </a:pPr>
            <a:endParaRPr lang="en-US" dirty="0">
              <a:solidFill>
                <a:srgbClr val="000000"/>
              </a:solidFill>
            </a:endParaRPr>
          </a:p>
          <a:p>
            <a:pPr marL="342900" indent="-342900">
              <a:buFont typeface="+mj-lt"/>
              <a:buAutoNum type="arabicPeriod"/>
            </a:pPr>
            <a:r>
              <a:rPr lang="en-US" dirty="0">
                <a:solidFill>
                  <a:srgbClr val="000000"/>
                </a:solidFill>
              </a:rPr>
              <a:t>The web server call the model object predict() function for the given input, capture the results and render it using a template</a:t>
            </a:r>
          </a:p>
          <a:p>
            <a:pPr marL="342900" indent="-342900">
              <a:buFont typeface="+mj-lt"/>
              <a:buAutoNum type="arabicPeriod"/>
            </a:pPr>
            <a:endParaRPr lang="en-US" dirty="0">
              <a:solidFill>
                <a:srgbClr val="000000"/>
              </a:solidFill>
            </a:endParaRPr>
          </a:p>
          <a:p>
            <a:pPr marL="342900" indent="-342900">
              <a:buFont typeface="+mj-lt"/>
              <a:buAutoNum type="arabicPeriod"/>
            </a:pPr>
            <a:endParaRPr lang="en-US" sz="1600" dirty="0">
              <a:solidFill>
                <a:srgbClr val="000000"/>
              </a:solidFill>
            </a:endParaRPr>
          </a:p>
        </p:txBody>
      </p:sp>
      <p:pic>
        <p:nvPicPr>
          <p:cNvPr id="22530" name="Picture 2" descr="Image result for two tier architecture for python model deployment">
            <a:extLst>
              <a:ext uri="{FF2B5EF4-FFF2-40B4-BE49-F238E27FC236}">
                <a16:creationId xmlns:a16="http://schemas.microsoft.com/office/drawing/2014/main" id="{6574763B-774D-4E93-9B46-C32640EE9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25" y="2514600"/>
            <a:ext cx="3333750" cy="2381250"/>
          </a:xfrm>
          <a:prstGeom prst="rect">
            <a:avLst/>
          </a:prstGeom>
          <a:noFill/>
          <a:extLst>
            <a:ext uri="{909E8E84-426E-40DD-AFC4-6F175D3DCCD1}">
              <a14:hiddenFill xmlns:a14="http://schemas.microsoft.com/office/drawing/2010/main">
                <a:solidFill>
                  <a:srgbClr val="FFFFFF"/>
                </a:solidFill>
              </a14:hiddenFill>
            </a:ext>
          </a:extLst>
        </p:spPr>
      </p:pic>
      <p:sp>
        <p:nvSpPr>
          <p:cNvPr id="3" name="Flowchart: Magnetic Disk 2">
            <a:extLst>
              <a:ext uri="{FF2B5EF4-FFF2-40B4-BE49-F238E27FC236}">
                <a16:creationId xmlns:a16="http://schemas.microsoft.com/office/drawing/2014/main" id="{1B0C2F51-B15C-4C7D-B2BA-6655F804D7F1}"/>
              </a:ext>
            </a:extLst>
          </p:cNvPr>
          <p:cNvSpPr/>
          <p:nvPr/>
        </p:nvSpPr>
        <p:spPr>
          <a:xfrm>
            <a:off x="5334000" y="4419600"/>
            <a:ext cx="904875" cy="47625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Model</a:t>
            </a:r>
          </a:p>
        </p:txBody>
      </p:sp>
      <p:cxnSp>
        <p:nvCxnSpPr>
          <p:cNvPr id="5" name="Straight Arrow Connector 4">
            <a:extLst>
              <a:ext uri="{FF2B5EF4-FFF2-40B4-BE49-F238E27FC236}">
                <a16:creationId xmlns:a16="http://schemas.microsoft.com/office/drawing/2014/main" id="{0411D1BF-F65C-4DDF-BDEF-3AADDBC9F895}"/>
              </a:ext>
            </a:extLst>
          </p:cNvPr>
          <p:cNvCxnSpPr>
            <a:endCxn id="3" idx="2"/>
          </p:cNvCxnSpPr>
          <p:nvPr/>
        </p:nvCxnSpPr>
        <p:spPr>
          <a:xfrm>
            <a:off x="4876800" y="4419600"/>
            <a:ext cx="457200" cy="23812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0009878"/>
      </p:ext>
    </p:extLst>
  </p:cSld>
  <p:clrMapOvr>
    <a:masterClrMapping/>
  </p:clrMapOvr>
  <p:transition spd="med">
    <p:wipe dir="d"/>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1066800"/>
            <a:ext cx="8648700" cy="5478423"/>
          </a:xfrm>
          <a:prstGeom prst="rect">
            <a:avLst/>
          </a:prstGeom>
          <a:noFill/>
        </p:spPr>
        <p:txBody>
          <a:bodyPr wrap="square" rtlCol="0">
            <a:spAutoFit/>
          </a:bodyPr>
          <a:lstStyle/>
          <a:p>
            <a:r>
              <a:rPr lang="en-US" b="1" dirty="0"/>
              <a:t>Model testing in production -</a:t>
            </a:r>
          </a:p>
          <a:p>
            <a:pPr marL="800100" lvl="1" indent="-342900" eaLnBrk="0" hangingPunct="0">
              <a:buFont typeface="+mj-lt"/>
              <a:buAutoNum type="alphaLcPeriod"/>
            </a:pPr>
            <a:endParaRPr lang="en-US" dirty="0"/>
          </a:p>
          <a:p>
            <a:pPr marL="342900" indent="-342900">
              <a:buFont typeface="+mj-lt"/>
              <a:buAutoNum type="arabicPeriod"/>
            </a:pPr>
            <a:r>
              <a:rPr lang="en-US" sz="1600" dirty="0">
                <a:solidFill>
                  <a:srgbClr val="000000"/>
                </a:solidFill>
              </a:rPr>
              <a:t>Models are often tested using </a:t>
            </a:r>
            <a:r>
              <a:rPr lang="en-US" sz="1600" dirty="0" err="1">
                <a:solidFill>
                  <a:srgbClr val="000000"/>
                </a:solidFill>
              </a:rPr>
              <a:t>Kfold</a:t>
            </a:r>
            <a:r>
              <a:rPr lang="en-US" sz="1600" dirty="0">
                <a:solidFill>
                  <a:srgbClr val="000000"/>
                </a:solidFill>
              </a:rPr>
              <a:t> approach where the hyper parameters are evaluated using the </a:t>
            </a:r>
            <a:r>
              <a:rPr lang="en-US" sz="1600" dirty="0" err="1">
                <a:solidFill>
                  <a:srgbClr val="000000"/>
                </a:solidFill>
              </a:rPr>
              <a:t>gridsearch</a:t>
            </a:r>
            <a:r>
              <a:rPr lang="en-US" sz="1600" dirty="0">
                <a:solidFill>
                  <a:srgbClr val="000000"/>
                </a:solidFill>
              </a:rPr>
              <a:t> or </a:t>
            </a:r>
            <a:r>
              <a:rPr lang="en-US" sz="1600" dirty="0" err="1">
                <a:solidFill>
                  <a:srgbClr val="000000"/>
                </a:solidFill>
              </a:rPr>
              <a:t>randomsearch</a:t>
            </a:r>
            <a:r>
              <a:rPr lang="en-US" sz="1600" dirty="0">
                <a:solidFill>
                  <a:srgbClr val="000000"/>
                </a:solidFill>
              </a:rPr>
              <a:t> </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Once the models perform well relative to some pre-defined benchmark such as the 95% confidence performance in production ranges from 80% - 90%, they are deployed into production</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However, in production too they have to be tested, akin to alpha testing beta testing but the evaluation may happen over time, not immediately as in testing</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If a production model already exists, perform A/B testing – </a:t>
            </a:r>
          </a:p>
          <a:p>
            <a:pPr marL="800100" lvl="1" indent="-342900">
              <a:buFont typeface="+mj-lt"/>
              <a:buAutoNum type="alphaLcPeriod"/>
            </a:pPr>
            <a:r>
              <a:rPr lang="en-US" sz="1400" dirty="0">
                <a:solidFill>
                  <a:srgbClr val="000000"/>
                </a:solidFill>
              </a:rPr>
              <a:t>The new model is run in parallel with existing model.</a:t>
            </a:r>
          </a:p>
          <a:p>
            <a:pPr marL="800100" lvl="1" indent="-342900">
              <a:buFont typeface="+mj-lt"/>
              <a:buAutoNum type="alphaLcPeriod"/>
            </a:pPr>
            <a:r>
              <a:rPr lang="en-US" sz="1400" dirty="0">
                <a:solidFill>
                  <a:srgbClr val="000000"/>
                </a:solidFill>
              </a:rPr>
              <a:t>Input data is routed to both the models </a:t>
            </a:r>
          </a:p>
          <a:p>
            <a:pPr marL="800100" lvl="1" indent="-342900">
              <a:buFont typeface="+mj-lt"/>
              <a:buAutoNum type="alphaLcPeriod"/>
            </a:pPr>
            <a:r>
              <a:rPr lang="en-US" sz="1400" dirty="0">
                <a:solidFill>
                  <a:srgbClr val="000000"/>
                </a:solidFill>
              </a:rPr>
              <a:t>The prediction accuracy distributions are compared using hypothesis testing</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If this is a new first time model –</a:t>
            </a:r>
          </a:p>
          <a:p>
            <a:pPr marL="800100" lvl="1" indent="-342900">
              <a:buFont typeface="+mj-lt"/>
              <a:buAutoNum type="alphaLcPeriod"/>
            </a:pPr>
            <a:r>
              <a:rPr lang="en-US" sz="1600" dirty="0">
                <a:solidFill>
                  <a:srgbClr val="000000"/>
                </a:solidFill>
              </a:rPr>
              <a:t>Redesign the production processes (maybe temporarily) to feed data to the model</a:t>
            </a:r>
          </a:p>
          <a:p>
            <a:pPr marL="800100" lvl="1" indent="-342900">
              <a:buFont typeface="+mj-lt"/>
              <a:buAutoNum type="alphaLcPeriod"/>
            </a:pPr>
            <a:r>
              <a:rPr lang="en-US" sz="1600" dirty="0">
                <a:solidFill>
                  <a:srgbClr val="000000"/>
                </a:solidFill>
              </a:rPr>
              <a:t>Capture distribution of metrics of interest (metrics used in testing)</a:t>
            </a:r>
          </a:p>
          <a:p>
            <a:pPr marL="800100" lvl="1" indent="-342900">
              <a:buFont typeface="+mj-lt"/>
              <a:buAutoNum type="alphaLcPeriod"/>
            </a:pPr>
            <a:r>
              <a:rPr lang="en-US" sz="1600" dirty="0">
                <a:solidFill>
                  <a:srgbClr val="000000"/>
                </a:solidFill>
              </a:rPr>
              <a:t>Is the 95% confidence level found before deployment being met?</a:t>
            </a:r>
          </a:p>
          <a:p>
            <a:pPr marL="342900" indent="-342900">
              <a:buFont typeface="+mj-lt"/>
              <a:buAutoNum type="arabicPeriod"/>
            </a:pPr>
            <a:endParaRPr lang="en-US" sz="1600" dirty="0">
              <a:solidFill>
                <a:srgbClr val="000000"/>
              </a:solidFill>
            </a:endParaRPr>
          </a:p>
        </p:txBody>
      </p:sp>
    </p:spTree>
    <p:extLst>
      <p:ext uri="{BB962C8B-B14F-4D97-AF65-F5344CB8AC3E}">
        <p14:creationId xmlns:p14="http://schemas.microsoft.com/office/powerpoint/2010/main" val="586974393"/>
      </p:ext>
    </p:extLst>
  </p:cSld>
  <p:clrMapOvr>
    <a:masterClrMapping/>
  </p:clrMapOvr>
  <p:transition spd="med">
    <p:wipe dir="d"/>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914400"/>
            <a:ext cx="8305800" cy="6063198"/>
          </a:xfrm>
          <a:prstGeom prst="rect">
            <a:avLst/>
          </a:prstGeom>
          <a:noFill/>
        </p:spPr>
        <p:txBody>
          <a:bodyPr wrap="square" rtlCol="0">
            <a:spAutoFit/>
          </a:bodyPr>
          <a:lstStyle/>
          <a:p>
            <a:r>
              <a:rPr lang="en-US" b="1" dirty="0"/>
              <a:t>Model testing in production -</a:t>
            </a:r>
          </a:p>
          <a:p>
            <a:pPr marL="800100" lvl="1" indent="-342900" eaLnBrk="0" hangingPunct="0">
              <a:buFont typeface="+mj-lt"/>
              <a:buAutoNum type="alphaLcPeriod"/>
            </a:pPr>
            <a:endParaRPr lang="en-US" dirty="0"/>
          </a:p>
          <a:p>
            <a:pPr marL="342900" indent="-342900">
              <a:buFont typeface="+mj-lt"/>
              <a:buAutoNum type="arabicPeriod" startAt="6"/>
            </a:pPr>
            <a:r>
              <a:rPr lang="en-US" sz="1600" dirty="0">
                <a:solidFill>
                  <a:srgbClr val="000000"/>
                </a:solidFill>
              </a:rPr>
              <a:t>To evaluate the model in the production testing, we need to have predefined metrics in place and these metrics may not always be measurable immediately. For e.g. how can the mpg prediction model be evaluated in production? </a:t>
            </a:r>
          </a:p>
          <a:p>
            <a:pPr marL="342900" indent="-342900">
              <a:buFont typeface="+mj-lt"/>
              <a:buAutoNum type="arabicPeriod" startAt="6"/>
            </a:pPr>
            <a:endParaRPr lang="en-US" sz="1600" dirty="0">
              <a:solidFill>
                <a:srgbClr val="000000"/>
              </a:solidFill>
            </a:endParaRPr>
          </a:p>
          <a:p>
            <a:pPr marL="342900" indent="-342900">
              <a:buFont typeface="+mj-lt"/>
              <a:buAutoNum type="arabicPeriod" startAt="6"/>
            </a:pPr>
            <a:r>
              <a:rPr lang="en-US" sz="1600" dirty="0">
                <a:solidFill>
                  <a:srgbClr val="000000"/>
                </a:solidFill>
              </a:rPr>
              <a:t>To predict modeling accuracy, one needs to collect lot of cases /data. Cannot judge based on one single data point. </a:t>
            </a:r>
          </a:p>
          <a:p>
            <a:pPr marL="342900" indent="-342900">
              <a:buFont typeface="+mj-lt"/>
              <a:buAutoNum type="arabicPeriod" startAt="6"/>
            </a:pPr>
            <a:endParaRPr lang="en-US" sz="1600" dirty="0">
              <a:solidFill>
                <a:srgbClr val="000000"/>
              </a:solidFill>
            </a:endParaRPr>
          </a:p>
          <a:p>
            <a:pPr marL="342900" indent="-342900">
              <a:buFont typeface="+mj-lt"/>
              <a:buAutoNum type="arabicPeriod" startAt="6"/>
            </a:pPr>
            <a:r>
              <a:rPr lang="en-US" sz="1600" dirty="0">
                <a:solidFill>
                  <a:srgbClr val="000000"/>
                </a:solidFill>
              </a:rPr>
              <a:t>The models should be evaluated not only on the model metrics but also using business metrics. Did the new model impact topline significantly (statistical testing)</a:t>
            </a:r>
          </a:p>
          <a:p>
            <a:pPr marL="342900" indent="-342900">
              <a:buFont typeface="+mj-lt"/>
              <a:buAutoNum type="arabicPeriod" startAt="6"/>
            </a:pPr>
            <a:endParaRPr lang="en-US" sz="1600" dirty="0">
              <a:solidFill>
                <a:srgbClr val="000000"/>
              </a:solidFill>
            </a:endParaRPr>
          </a:p>
          <a:p>
            <a:pPr marL="342900" indent="-342900">
              <a:buFont typeface="+mj-lt"/>
              <a:buAutoNum type="arabicPeriod" startAt="6"/>
            </a:pPr>
            <a:r>
              <a:rPr lang="en-US" sz="1600" dirty="0">
                <a:solidFill>
                  <a:srgbClr val="000000"/>
                </a:solidFill>
              </a:rPr>
              <a:t>Whether the model is finally going to be deployed in streamline or batch mode, assessing the usefulness of the model will take time</a:t>
            </a:r>
          </a:p>
          <a:p>
            <a:pPr marL="342900" indent="-342900">
              <a:buFont typeface="+mj-lt"/>
              <a:buAutoNum type="arabicPeriod" startAt="6"/>
            </a:pPr>
            <a:endParaRPr lang="en-US" sz="1600" dirty="0">
              <a:solidFill>
                <a:srgbClr val="000000"/>
              </a:solidFill>
            </a:endParaRPr>
          </a:p>
          <a:p>
            <a:pPr marL="342900" indent="-342900">
              <a:buFont typeface="+mj-lt"/>
              <a:buAutoNum type="arabicPeriod" startAt="6"/>
            </a:pPr>
            <a:r>
              <a:rPr lang="en-US" sz="1600" dirty="0">
                <a:solidFill>
                  <a:srgbClr val="000000"/>
                </a:solidFill>
              </a:rPr>
              <a:t>All models drift over time. Their predictive power degrades with time. This may be due to changes in the production environment such as changing importance of the attributes, appearance of new attributes that were not part of the data while the model was built</a:t>
            </a:r>
          </a:p>
          <a:p>
            <a:pPr marL="342900" indent="-342900">
              <a:buFont typeface="+mj-lt"/>
              <a:buAutoNum type="arabicPeriod" startAt="6"/>
            </a:pPr>
            <a:endParaRPr lang="en-US" sz="1600" dirty="0">
              <a:solidFill>
                <a:srgbClr val="000000"/>
              </a:solidFill>
            </a:endParaRPr>
          </a:p>
          <a:p>
            <a:pPr marL="342900" indent="-342900">
              <a:buFont typeface="+mj-lt"/>
              <a:buAutoNum type="arabicPeriod" startAt="6"/>
            </a:pPr>
            <a:r>
              <a:rPr lang="en-US" sz="1600" dirty="0">
                <a:solidFill>
                  <a:srgbClr val="000000"/>
                </a:solidFill>
              </a:rPr>
              <a:t>All models need re-calibration regularly where the frequency is problem specific. Models also have to be scraped / replaced over time</a:t>
            </a:r>
          </a:p>
          <a:p>
            <a:endParaRPr lang="en-US" sz="1600" dirty="0">
              <a:solidFill>
                <a:srgbClr val="000000"/>
              </a:solidFill>
            </a:endParaRPr>
          </a:p>
          <a:p>
            <a:pPr marL="342900" indent="-342900">
              <a:buFont typeface="+mj-lt"/>
              <a:buAutoNum type="arabicPeriod"/>
            </a:pPr>
            <a:endParaRPr lang="en-US" sz="1600" dirty="0">
              <a:solidFill>
                <a:srgbClr val="000000"/>
              </a:solidFill>
            </a:endParaRPr>
          </a:p>
        </p:txBody>
      </p:sp>
    </p:spTree>
    <p:extLst>
      <p:ext uri="{BB962C8B-B14F-4D97-AF65-F5344CB8AC3E}">
        <p14:creationId xmlns:p14="http://schemas.microsoft.com/office/powerpoint/2010/main" val="2181652279"/>
      </p:ext>
    </p:extLst>
  </p:cSld>
  <p:clrMapOvr>
    <a:masterClrMapping/>
  </p:clrMapOvr>
  <p:transition spd="med">
    <p:wipe dir="d"/>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C02E86E9-DB69-43B1-9216-AE91FA89ECCE}"/>
              </a:ext>
            </a:extLst>
          </p:cNvPr>
          <p:cNvSpPr txBox="1">
            <a:spLocks noChangeArrowheads="1"/>
          </p:cNvSpPr>
          <p:nvPr/>
        </p:nvSpPr>
        <p:spPr>
          <a:xfrm>
            <a:off x="3276600" y="2895600"/>
            <a:ext cx="2819400" cy="36933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fontAlgn="auto">
              <a:spcAft>
                <a:spcPts val="0"/>
              </a:spcAft>
              <a:buFont typeface="Arial"/>
              <a:buNone/>
            </a:pPr>
            <a:r>
              <a:rPr lang="en-IN" sz="1800" b="1" u="sng" dirty="0" err="1"/>
              <a:t>ThankYou</a:t>
            </a:r>
            <a:endParaRPr lang="en-IN" sz="1800" b="1" u="sng" dirty="0"/>
          </a:p>
        </p:txBody>
      </p:sp>
    </p:spTree>
    <p:extLst>
      <p:ext uri="{BB962C8B-B14F-4D97-AF65-F5344CB8AC3E}">
        <p14:creationId xmlns:p14="http://schemas.microsoft.com/office/powerpoint/2010/main" val="1159270936"/>
      </p:ext>
    </p:extLst>
  </p:cSld>
  <p:clrMapOvr>
    <a:masterClrMapping/>
  </p:clrMapOvr>
  <p:transition spd="med">
    <p:wipe dir="d"/>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C02E86E9-DB69-43B1-9216-AE91FA89ECCE}"/>
              </a:ext>
            </a:extLst>
          </p:cNvPr>
          <p:cNvSpPr txBox="1">
            <a:spLocks noChangeArrowheads="1"/>
          </p:cNvSpPr>
          <p:nvPr/>
        </p:nvSpPr>
        <p:spPr>
          <a:xfrm>
            <a:off x="3276600" y="2895600"/>
            <a:ext cx="2819400" cy="36933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fontAlgn="auto">
              <a:spcAft>
                <a:spcPts val="0"/>
              </a:spcAft>
              <a:buFont typeface="Arial"/>
              <a:buNone/>
            </a:pPr>
            <a:r>
              <a:rPr lang="en-IN" sz="1800" b="1" u="sng" dirty="0"/>
              <a:t>Project</a:t>
            </a:r>
          </a:p>
        </p:txBody>
      </p:sp>
    </p:spTree>
    <p:extLst>
      <p:ext uri="{BB962C8B-B14F-4D97-AF65-F5344CB8AC3E}">
        <p14:creationId xmlns:p14="http://schemas.microsoft.com/office/powerpoint/2010/main" val="2914004454"/>
      </p:ext>
    </p:extLst>
  </p:cSld>
  <p:clrMapOvr>
    <a:masterClrMapping/>
  </p:clrMapOvr>
  <p:transition spd="med">
    <p:wipe dir="d"/>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EC2B87E-2278-4585-8961-B3982EA71A92}"/>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3">
            <a:extLst>
              <a:ext uri="{FF2B5EF4-FFF2-40B4-BE49-F238E27FC236}">
                <a16:creationId xmlns:a16="http://schemas.microsoft.com/office/drawing/2014/main" id="{5F9748A1-4F4A-4C9C-BC1D-73F46558292D}"/>
              </a:ext>
            </a:extLst>
          </p:cNvPr>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5">
            <a:extLst>
              <a:ext uri="{FF2B5EF4-FFF2-40B4-BE49-F238E27FC236}">
                <a16:creationId xmlns:a16="http://schemas.microsoft.com/office/drawing/2014/main" id="{21940E8C-BEED-470F-983E-336EFD4E9755}"/>
              </a:ext>
            </a:extLst>
          </p:cNvPr>
          <p:cNvSpPr>
            <a:spLocks noChangeArrowheads="1"/>
          </p:cNvSpPr>
          <p:nvPr/>
        </p:nvSpPr>
        <p:spPr bwMode="auto">
          <a:xfrm>
            <a:off x="0" y="914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18">
            <a:extLst>
              <a:ext uri="{FF2B5EF4-FFF2-40B4-BE49-F238E27FC236}">
                <a16:creationId xmlns:a16="http://schemas.microsoft.com/office/drawing/2014/main" id="{86CC8816-3425-4C40-B740-494DC38F8BB5}"/>
              </a:ext>
            </a:extLst>
          </p:cNvPr>
          <p:cNvSpPr>
            <a:spLocks noChangeArrowheads="1"/>
          </p:cNvSpPr>
          <p:nvPr/>
        </p:nvSpPr>
        <p:spPr bwMode="auto">
          <a:xfrm>
            <a:off x="0" y="1371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TextBox 50">
            <a:extLst>
              <a:ext uri="{FF2B5EF4-FFF2-40B4-BE49-F238E27FC236}">
                <a16:creationId xmlns:a16="http://schemas.microsoft.com/office/drawing/2014/main" id="{E58CABD7-2DCE-4DF4-8C88-A90516EBFB94}"/>
              </a:ext>
            </a:extLst>
          </p:cNvPr>
          <p:cNvSpPr txBox="1"/>
          <p:nvPr/>
        </p:nvSpPr>
        <p:spPr>
          <a:xfrm>
            <a:off x="533399" y="1382285"/>
            <a:ext cx="8064801" cy="2000548"/>
          </a:xfrm>
          <a:prstGeom prst="rect">
            <a:avLst/>
          </a:prstGeom>
          <a:noFill/>
          <a:ln>
            <a:solidFill>
              <a:schemeClr val="tx1"/>
            </a:solidFill>
          </a:ln>
        </p:spPr>
        <p:txBody>
          <a:bodyPr wrap="square" rtlCol="0">
            <a:spAutoFit/>
          </a:bodyPr>
          <a:lstStyle/>
          <a:p>
            <a:pPr marL="342900" indent="-342900">
              <a:buFont typeface="+mj-lt"/>
              <a:buAutoNum type="arabicPeriod"/>
            </a:pPr>
            <a:endParaRPr lang="en-US" sz="1400" dirty="0"/>
          </a:p>
          <a:p>
            <a:pPr marL="342900" indent="-342900">
              <a:buFont typeface="+mj-lt"/>
              <a:buAutoNum type="arabicPeriod"/>
            </a:pPr>
            <a:r>
              <a:rPr lang="en-US" sz="1400" dirty="0"/>
              <a:t>Exploratory data analysis</a:t>
            </a:r>
          </a:p>
          <a:p>
            <a:pPr marL="342900" indent="-342900">
              <a:buFont typeface="+mj-lt"/>
              <a:buAutoNum type="arabicPeriod"/>
            </a:pPr>
            <a:r>
              <a:rPr lang="en-US" sz="1400" dirty="0"/>
              <a:t>Feature engineering and selection</a:t>
            </a:r>
          </a:p>
          <a:p>
            <a:pPr marL="342900" indent="-342900">
              <a:buFont typeface="+mj-lt"/>
              <a:buAutoNum type="arabicPeriod"/>
            </a:pPr>
            <a:r>
              <a:rPr lang="en-US" sz="1400" dirty="0"/>
              <a:t>Compare several machine learning models on a performance metric</a:t>
            </a:r>
          </a:p>
          <a:p>
            <a:pPr marL="342900" indent="-342900">
              <a:buFont typeface="+mj-lt"/>
              <a:buAutoNum type="arabicPeriod"/>
            </a:pPr>
            <a:r>
              <a:rPr lang="en-US" sz="1400" dirty="0"/>
              <a:t>Perform hyperparameter tuning on the best model</a:t>
            </a:r>
          </a:p>
          <a:p>
            <a:pPr marL="342900" indent="-342900">
              <a:buFont typeface="+mj-lt"/>
              <a:buAutoNum type="arabicPeriod"/>
            </a:pPr>
            <a:r>
              <a:rPr lang="en-US" sz="1400" dirty="0"/>
              <a:t>Evaluate the best model on the testing set</a:t>
            </a:r>
          </a:p>
          <a:p>
            <a:pPr marL="342900" indent="-342900">
              <a:buFont typeface="+mj-lt"/>
              <a:buAutoNum type="arabicPeriod"/>
            </a:pPr>
            <a:r>
              <a:rPr lang="en-US" sz="1400" dirty="0"/>
              <a:t>Interpret the model results</a:t>
            </a:r>
          </a:p>
          <a:p>
            <a:pPr marL="342900" indent="-342900">
              <a:buFont typeface="+mj-lt"/>
              <a:buAutoNum type="arabicPeriod"/>
            </a:pPr>
            <a:r>
              <a:rPr lang="en-US" sz="1400" dirty="0"/>
              <a:t>Draw conclusions and document work</a:t>
            </a:r>
          </a:p>
          <a:p>
            <a:pPr marL="342900" indent="-342900">
              <a:buFont typeface="+mj-lt"/>
              <a:buAutoNum type="arabicPeriod"/>
            </a:pPr>
            <a:endParaRPr lang="en-US" sz="1200" dirty="0"/>
          </a:p>
        </p:txBody>
      </p:sp>
      <p:sp>
        <p:nvSpPr>
          <p:cNvPr id="59" name="TextBox 58">
            <a:extLst>
              <a:ext uri="{FF2B5EF4-FFF2-40B4-BE49-F238E27FC236}">
                <a16:creationId xmlns:a16="http://schemas.microsoft.com/office/drawing/2014/main" id="{1E5A252F-EEB0-476A-8C10-9EDFDE266CBF}"/>
              </a:ext>
            </a:extLst>
          </p:cNvPr>
          <p:cNvSpPr txBox="1"/>
          <p:nvPr/>
        </p:nvSpPr>
        <p:spPr>
          <a:xfrm>
            <a:off x="3429000" y="695960"/>
            <a:ext cx="1600200" cy="369332"/>
          </a:xfrm>
          <a:prstGeom prst="rect">
            <a:avLst/>
          </a:prstGeom>
          <a:noFill/>
        </p:spPr>
        <p:txBody>
          <a:bodyPr wrap="square" rtlCol="0">
            <a:spAutoFit/>
          </a:bodyPr>
          <a:lstStyle/>
          <a:p>
            <a:r>
              <a:rPr lang="en-US" b="1" dirty="0"/>
              <a:t>Project Flow</a:t>
            </a:r>
          </a:p>
        </p:txBody>
      </p:sp>
      <p:graphicFrame>
        <p:nvGraphicFramePr>
          <p:cNvPr id="2" name="Table 1">
            <a:extLst>
              <a:ext uri="{FF2B5EF4-FFF2-40B4-BE49-F238E27FC236}">
                <a16:creationId xmlns:a16="http://schemas.microsoft.com/office/drawing/2014/main" id="{E336427C-FC8A-4276-A695-6F1F1311ED11}"/>
              </a:ext>
            </a:extLst>
          </p:cNvPr>
          <p:cNvGraphicFramePr>
            <a:graphicFrameLocks noGrp="1"/>
          </p:cNvGraphicFramePr>
          <p:nvPr>
            <p:extLst>
              <p:ext uri="{D42A27DB-BD31-4B8C-83A1-F6EECF244321}">
                <p14:modId xmlns:p14="http://schemas.microsoft.com/office/powerpoint/2010/main" val="138188700"/>
              </p:ext>
            </p:extLst>
          </p:nvPr>
        </p:nvGraphicFramePr>
        <p:xfrm>
          <a:off x="152400" y="1153160"/>
          <a:ext cx="8839201" cy="540004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1726786527"/>
                    </a:ext>
                  </a:extLst>
                </a:gridCol>
                <a:gridCol w="1524000">
                  <a:extLst>
                    <a:ext uri="{9D8B030D-6E8A-4147-A177-3AD203B41FA5}">
                      <a16:colId xmlns:a16="http://schemas.microsoft.com/office/drawing/2014/main" val="3215596390"/>
                    </a:ext>
                  </a:extLst>
                </a:gridCol>
                <a:gridCol w="3429000">
                  <a:extLst>
                    <a:ext uri="{9D8B030D-6E8A-4147-A177-3AD203B41FA5}">
                      <a16:colId xmlns:a16="http://schemas.microsoft.com/office/drawing/2014/main" val="2972339752"/>
                    </a:ext>
                  </a:extLst>
                </a:gridCol>
                <a:gridCol w="3048001">
                  <a:extLst>
                    <a:ext uri="{9D8B030D-6E8A-4147-A177-3AD203B41FA5}">
                      <a16:colId xmlns:a16="http://schemas.microsoft.com/office/drawing/2014/main" val="3610249844"/>
                    </a:ext>
                  </a:extLst>
                </a:gridCol>
              </a:tblGrid>
              <a:tr h="370840">
                <a:tc>
                  <a:txBody>
                    <a:bodyPr/>
                    <a:lstStyle/>
                    <a:p>
                      <a:pPr marL="0" algn="ctr" defTabSz="457200" rtl="0" eaLnBrk="1" latinLnBrk="0" hangingPunct="1"/>
                      <a:r>
                        <a:rPr lang="en-US" sz="1400" b="1" kern="1200" baseline="0" dirty="0">
                          <a:solidFill>
                            <a:schemeClr val="lt1"/>
                          </a:solidFill>
                          <a:latin typeface="+mn-lt"/>
                          <a:ea typeface="+mn-ea"/>
                          <a:cs typeface="+mn-cs"/>
                        </a:rPr>
                        <a:t>Seq no</a:t>
                      </a:r>
                    </a:p>
                  </a:txBody>
                  <a:tcPr/>
                </a:tc>
                <a:tc>
                  <a:txBody>
                    <a:bodyPr/>
                    <a:lstStyle/>
                    <a:p>
                      <a:pPr marL="0" algn="ctr" defTabSz="457200" rtl="0" eaLnBrk="1" latinLnBrk="0" hangingPunct="1"/>
                      <a:r>
                        <a:rPr lang="en-US" sz="1400" b="1" kern="1200" baseline="0" dirty="0">
                          <a:solidFill>
                            <a:schemeClr val="lt1"/>
                          </a:solidFill>
                          <a:latin typeface="+mn-lt"/>
                          <a:ea typeface="+mn-ea"/>
                          <a:cs typeface="+mn-cs"/>
                        </a:rPr>
                        <a:t>Milestone</a:t>
                      </a:r>
                    </a:p>
                  </a:txBody>
                  <a:tcPr/>
                </a:tc>
                <a:tc>
                  <a:txBody>
                    <a:bodyPr/>
                    <a:lstStyle/>
                    <a:p>
                      <a:pPr marL="0" algn="ctr" defTabSz="457200" rtl="0" eaLnBrk="1" latinLnBrk="0" hangingPunct="1"/>
                      <a:r>
                        <a:rPr lang="en-US" sz="1400" b="1" kern="1200" baseline="0" dirty="0">
                          <a:solidFill>
                            <a:schemeClr val="lt1"/>
                          </a:solidFill>
                          <a:latin typeface="+mn-lt"/>
                          <a:ea typeface="+mn-ea"/>
                          <a:cs typeface="+mn-cs"/>
                        </a:rPr>
                        <a:t>Purpose</a:t>
                      </a:r>
                    </a:p>
                  </a:txBody>
                  <a:tcPr/>
                </a:tc>
                <a:tc>
                  <a:txBody>
                    <a:bodyPr/>
                    <a:lstStyle/>
                    <a:p>
                      <a:pPr marL="0" algn="ctr" defTabSz="457200" rtl="0" eaLnBrk="1" latinLnBrk="0" hangingPunct="1"/>
                      <a:r>
                        <a:rPr lang="en-US" sz="1400" b="1" kern="1200" baseline="0" dirty="0">
                          <a:solidFill>
                            <a:schemeClr val="lt1"/>
                          </a:solidFill>
                          <a:latin typeface="+mn-lt"/>
                          <a:ea typeface="+mn-ea"/>
                          <a:cs typeface="+mn-cs"/>
                        </a:rPr>
                        <a:t>Key Tasks</a:t>
                      </a:r>
                    </a:p>
                  </a:txBody>
                  <a:tcPr/>
                </a:tc>
                <a:extLst>
                  <a:ext uri="{0D108BD9-81ED-4DB2-BD59-A6C34878D82A}">
                    <a16:rowId xmlns:a16="http://schemas.microsoft.com/office/drawing/2014/main" val="45849942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t>Define the project</a:t>
                      </a:r>
                    </a:p>
                  </a:txBody>
                  <a:tcPr/>
                </a:tc>
                <a:tc>
                  <a:txBody>
                    <a:bodyPr/>
                    <a:lstStyle/>
                    <a:p>
                      <a:r>
                        <a:rPr lang="en-US" sz="1200" baseline="0" dirty="0"/>
                        <a:t>To be clear on the objective of the project</a:t>
                      </a:r>
                    </a:p>
                  </a:txBody>
                  <a:tcPr/>
                </a:tc>
                <a:tc>
                  <a:txBody>
                    <a:bodyPr/>
                    <a:lstStyle/>
                    <a:p>
                      <a:r>
                        <a:rPr lang="en-US" sz="1200" baseline="0" dirty="0"/>
                        <a:t>Name the project, Define the purpose and source of data</a:t>
                      </a:r>
                    </a:p>
                  </a:txBody>
                  <a:tcPr/>
                </a:tc>
                <a:extLst>
                  <a:ext uri="{0D108BD9-81ED-4DB2-BD59-A6C34878D82A}">
                    <a16:rowId xmlns:a16="http://schemas.microsoft.com/office/drawing/2014/main" val="46309267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t>Data loading and check </a:t>
                      </a:r>
                    </a:p>
                  </a:txBody>
                  <a:tcPr/>
                </a:tc>
                <a:tc>
                  <a:txBody>
                    <a:bodyPr/>
                    <a:lstStyle/>
                    <a:p>
                      <a:r>
                        <a:rPr lang="en-US" sz="1200" baseline="0" dirty="0"/>
                        <a:t>Understand data. Column names and meanings, potential problems, meaning</a:t>
                      </a:r>
                    </a:p>
                  </a:txBody>
                  <a:tcPr/>
                </a:tc>
                <a:tc>
                  <a:txBody>
                    <a:bodyPr/>
                    <a:lstStyle/>
                    <a:p>
                      <a:r>
                        <a:rPr lang="en-US" sz="1200" baseline="0" dirty="0"/>
                        <a:t>What do the columns represent</a:t>
                      </a:r>
                    </a:p>
                    <a:p>
                      <a:r>
                        <a:rPr lang="en-US" sz="1200" baseline="0" dirty="0"/>
                        <a:t>How data was collected and when</a:t>
                      </a:r>
                    </a:p>
                    <a:p>
                      <a:r>
                        <a:rPr lang="en-US" sz="1200" baseline="0" dirty="0"/>
                        <a:t>Expected problems</a:t>
                      </a:r>
                    </a:p>
                  </a:txBody>
                  <a:tcPr/>
                </a:tc>
                <a:extLst>
                  <a:ext uri="{0D108BD9-81ED-4DB2-BD59-A6C34878D82A}">
                    <a16:rowId xmlns:a16="http://schemas.microsoft.com/office/drawing/2014/main" val="279438390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t>Exploratory data analysis</a:t>
                      </a:r>
                    </a:p>
                  </a:txBody>
                  <a:tcPr/>
                </a:tc>
                <a:tc>
                  <a:txBody>
                    <a:bodyPr/>
                    <a:lstStyle/>
                    <a:p>
                      <a:r>
                        <a:rPr lang="en-US" sz="1200" baseline="0" dirty="0"/>
                        <a:t>Understand the data in terms of central values, spread, extreme values, missing values, sampling errors, interactions, mix of gaussians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t>Univariate analysis using descriptive statistics , Bi-variate analysis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t>Pair plot analysis </a:t>
                      </a:r>
                    </a:p>
                  </a:txBody>
                  <a:tcPr/>
                </a:tc>
                <a:extLst>
                  <a:ext uri="{0D108BD9-81ED-4DB2-BD59-A6C34878D82A}">
                    <a16:rowId xmlns:a16="http://schemas.microsoft.com/office/drawing/2014/main" val="380332120"/>
                  </a:ext>
                </a:extLst>
              </a:tr>
              <a:tr h="370840">
                <a:tc>
                  <a:txBody>
                    <a:bodyPr/>
                    <a:lstStyle/>
                    <a:p>
                      <a:r>
                        <a:rPr lang="en-US" sz="1200" baseline="0" dirty="0"/>
                        <a:t>4</a:t>
                      </a:r>
                    </a:p>
                  </a:txBody>
                  <a:tcPr/>
                </a:tc>
                <a:tc>
                  <a:txBody>
                    <a:bodyPr/>
                    <a:lstStyle/>
                    <a:p>
                      <a:r>
                        <a:rPr lang="en-US" sz="1200" baseline="0" dirty="0"/>
                        <a:t>Data Preparation </a:t>
                      </a:r>
                    </a:p>
                  </a:txBody>
                  <a:tcPr/>
                </a:tc>
                <a:tc>
                  <a:txBody>
                    <a:bodyPr/>
                    <a:lstStyle/>
                    <a:p>
                      <a:r>
                        <a:rPr lang="en-US" sz="1200" baseline="0" dirty="0"/>
                        <a:t>Missing value treatment, Outlier value treatment, analysis of the gaussians (if they exist), Segregating data for training, validation and testing</a:t>
                      </a:r>
                    </a:p>
                  </a:txBody>
                  <a:tcPr/>
                </a:tc>
                <a:tc>
                  <a:txBody>
                    <a:bodyPr/>
                    <a:lstStyle/>
                    <a:p>
                      <a:r>
                        <a:rPr lang="en-US" sz="1200" baseline="0" dirty="0"/>
                        <a:t>Decide the appropriate strategy to </a:t>
                      </a:r>
                      <a:r>
                        <a:rPr lang="en-US" sz="1200" baseline="0" dirty="0" err="1"/>
                        <a:t>i</a:t>
                      </a:r>
                      <a:r>
                        <a:rPr lang="en-US" sz="1200" baseline="0" dirty="0"/>
                        <a:t> and handle both missing values and outliers</a:t>
                      </a:r>
                    </a:p>
                  </a:txBody>
                  <a:tcPr/>
                </a:tc>
                <a:extLst>
                  <a:ext uri="{0D108BD9-81ED-4DB2-BD59-A6C34878D82A}">
                    <a16:rowId xmlns:a16="http://schemas.microsoft.com/office/drawing/2014/main" val="316224778"/>
                  </a:ext>
                </a:extLst>
              </a:tr>
              <a:tr h="370840">
                <a:tc>
                  <a:txBody>
                    <a:bodyPr/>
                    <a:lstStyle/>
                    <a:p>
                      <a:r>
                        <a:rPr lang="en-US" sz="1200" baseline="0" dirty="0"/>
                        <a:t>5</a:t>
                      </a:r>
                    </a:p>
                  </a:txBody>
                  <a:tcPr/>
                </a:tc>
                <a:tc>
                  <a:txBody>
                    <a:bodyPr/>
                    <a:lstStyle/>
                    <a:p>
                      <a:r>
                        <a:rPr lang="en-US" sz="1200" baseline="0" dirty="0"/>
                        <a:t>Establish reliability of the data </a:t>
                      </a:r>
                    </a:p>
                  </a:txBody>
                  <a:tcPr/>
                </a:tc>
                <a:tc>
                  <a:txBody>
                    <a:bodyPr/>
                    <a:lstStyle/>
                    <a:p>
                      <a:r>
                        <a:rPr lang="en-US" sz="1200" baseline="0" dirty="0"/>
                        <a:t>Does it represent the current process? Has the strategy for missing data and outlier handling adversely impacted the data set’s representation , after the split, do the training, validation and test represent the process</a:t>
                      </a:r>
                    </a:p>
                  </a:txBody>
                  <a:tcPr/>
                </a:tc>
                <a:tc>
                  <a:txBody>
                    <a:bodyPr/>
                    <a:lstStyle/>
                    <a:p>
                      <a:r>
                        <a:rPr lang="en-US" sz="1200" baseline="0" dirty="0"/>
                        <a:t>Statistical tests such as T-Test, Normal Deviate Z Test, Analysis of variance </a:t>
                      </a:r>
                    </a:p>
                  </a:txBody>
                  <a:tcPr/>
                </a:tc>
                <a:extLst>
                  <a:ext uri="{0D108BD9-81ED-4DB2-BD59-A6C34878D82A}">
                    <a16:rowId xmlns:a16="http://schemas.microsoft.com/office/drawing/2014/main" val="934731023"/>
                  </a:ext>
                </a:extLst>
              </a:tr>
              <a:tr h="370840">
                <a:tc>
                  <a:txBody>
                    <a:bodyPr/>
                    <a:lstStyle/>
                    <a:p>
                      <a:r>
                        <a:rPr lang="en-US" sz="1200" baseline="0"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dk1"/>
                          </a:solidFill>
                          <a:latin typeface="+mn-lt"/>
                          <a:ea typeface="+mn-ea"/>
                          <a:cs typeface="+mn-cs"/>
                        </a:rPr>
                        <a:t>Feature engineering and selection</a:t>
                      </a:r>
                    </a:p>
                    <a:p>
                      <a:endParaRPr lang="en-US" sz="1200" baseline="0" dirty="0"/>
                    </a:p>
                  </a:txBody>
                  <a:tcPr/>
                </a:tc>
                <a:tc>
                  <a:txBody>
                    <a:bodyPr/>
                    <a:lstStyle/>
                    <a:p>
                      <a:r>
                        <a:rPr lang="en-US" sz="1200" kern="1200" baseline="0" dirty="0">
                          <a:solidFill>
                            <a:schemeClr val="dk1"/>
                          </a:solidFill>
                          <a:latin typeface="+mn-lt"/>
                          <a:ea typeface="+mn-ea"/>
                          <a:cs typeface="+mn-cs"/>
                        </a:rPr>
                        <a:t>Identify the columns from the given dataset that have the potential for being good features, explore the possibility of creating new powerful features , scale the data</a:t>
                      </a:r>
                    </a:p>
                  </a:txBody>
                  <a:tcPr/>
                </a:tc>
                <a:tc>
                  <a:txBody>
                    <a:bodyPr/>
                    <a:lstStyle/>
                    <a:p>
                      <a:r>
                        <a:rPr lang="en-US" sz="1200" baseline="0" dirty="0"/>
                        <a:t>Bi-variate </a:t>
                      </a:r>
                      <a:r>
                        <a:rPr lang="en-US" sz="1200" baseline="0"/>
                        <a:t>/ multi-variate </a:t>
                      </a:r>
                      <a:r>
                        <a:rPr lang="en-US" sz="1200" baseline="0" dirty="0"/>
                        <a:t>analysis, exploring the pair plot, scaling method</a:t>
                      </a:r>
                    </a:p>
                  </a:txBody>
                  <a:tcPr/>
                </a:tc>
                <a:extLst>
                  <a:ext uri="{0D108BD9-81ED-4DB2-BD59-A6C34878D82A}">
                    <a16:rowId xmlns:a16="http://schemas.microsoft.com/office/drawing/2014/main" val="4154807701"/>
                  </a:ext>
                </a:extLst>
              </a:tr>
              <a:tr h="370840">
                <a:tc>
                  <a:txBody>
                    <a:bodyPr/>
                    <a:lstStyle/>
                    <a:p>
                      <a:r>
                        <a:rPr lang="en-US" sz="1200" baseline="0" dirty="0"/>
                        <a:t>7</a:t>
                      </a:r>
                    </a:p>
                  </a:txBody>
                  <a:tcPr/>
                </a:tc>
                <a:tc>
                  <a:txBody>
                    <a:bodyPr/>
                    <a:lstStyle/>
                    <a:p>
                      <a:r>
                        <a:rPr lang="en-US" sz="1200" baseline="0" dirty="0"/>
                        <a:t>Select ML algorithms</a:t>
                      </a:r>
                    </a:p>
                  </a:txBody>
                  <a:tcPr/>
                </a:tc>
                <a:tc>
                  <a:txBody>
                    <a:bodyPr/>
                    <a:lstStyle/>
                    <a:p>
                      <a:r>
                        <a:rPr lang="en-US" sz="1200" baseline="0" dirty="0"/>
                        <a:t>Identify suitable algorithm/s, create base model</a:t>
                      </a:r>
                    </a:p>
                    <a:p>
                      <a:r>
                        <a:rPr lang="en-US" sz="1200" baseline="0" dirty="0"/>
                        <a:t>Identify the hyper parameters to evaluate and set</a:t>
                      </a:r>
                    </a:p>
                  </a:txBody>
                  <a:tcPr/>
                </a:tc>
                <a:tc>
                  <a:txBody>
                    <a:bodyPr/>
                    <a:lstStyle/>
                    <a:p>
                      <a:r>
                        <a:rPr lang="en-US" sz="1200" baseline="0" dirty="0"/>
                        <a:t>Given the purpose, given the data distributions,  from pair plot, identify suitable algorithms </a:t>
                      </a:r>
                    </a:p>
                  </a:txBody>
                  <a:tcPr/>
                </a:tc>
                <a:extLst>
                  <a:ext uri="{0D108BD9-81ED-4DB2-BD59-A6C34878D82A}">
                    <a16:rowId xmlns:a16="http://schemas.microsoft.com/office/drawing/2014/main" val="3451602850"/>
                  </a:ext>
                </a:extLst>
              </a:tr>
            </a:tbl>
          </a:graphicData>
        </a:graphic>
      </p:graphicFrame>
    </p:spTree>
    <p:extLst>
      <p:ext uri="{BB962C8B-B14F-4D97-AF65-F5344CB8AC3E}">
        <p14:creationId xmlns:p14="http://schemas.microsoft.com/office/powerpoint/2010/main" val="2314885403"/>
      </p:ext>
    </p:extLst>
  </p:cSld>
  <p:clrMapOvr>
    <a:masterClrMapping/>
  </p:clrMapOvr>
  <p:transition spd="med">
    <p:wipe dir="d"/>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EC2B87E-2278-4585-8961-B3982EA71A92}"/>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3">
            <a:extLst>
              <a:ext uri="{FF2B5EF4-FFF2-40B4-BE49-F238E27FC236}">
                <a16:creationId xmlns:a16="http://schemas.microsoft.com/office/drawing/2014/main" id="{5F9748A1-4F4A-4C9C-BC1D-73F46558292D}"/>
              </a:ext>
            </a:extLst>
          </p:cNvPr>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5">
            <a:extLst>
              <a:ext uri="{FF2B5EF4-FFF2-40B4-BE49-F238E27FC236}">
                <a16:creationId xmlns:a16="http://schemas.microsoft.com/office/drawing/2014/main" id="{21940E8C-BEED-470F-983E-336EFD4E9755}"/>
              </a:ext>
            </a:extLst>
          </p:cNvPr>
          <p:cNvSpPr>
            <a:spLocks noChangeArrowheads="1"/>
          </p:cNvSpPr>
          <p:nvPr/>
        </p:nvSpPr>
        <p:spPr bwMode="auto">
          <a:xfrm>
            <a:off x="0" y="914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18">
            <a:extLst>
              <a:ext uri="{FF2B5EF4-FFF2-40B4-BE49-F238E27FC236}">
                <a16:creationId xmlns:a16="http://schemas.microsoft.com/office/drawing/2014/main" id="{86CC8816-3425-4C40-B740-494DC38F8BB5}"/>
              </a:ext>
            </a:extLst>
          </p:cNvPr>
          <p:cNvSpPr>
            <a:spLocks noChangeArrowheads="1"/>
          </p:cNvSpPr>
          <p:nvPr/>
        </p:nvSpPr>
        <p:spPr bwMode="auto">
          <a:xfrm>
            <a:off x="0" y="1371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E336427C-FC8A-4276-A695-6F1F1311ED11}"/>
              </a:ext>
            </a:extLst>
          </p:cNvPr>
          <p:cNvGraphicFramePr>
            <a:graphicFrameLocks noGrp="1"/>
          </p:cNvGraphicFramePr>
          <p:nvPr>
            <p:extLst>
              <p:ext uri="{D42A27DB-BD31-4B8C-83A1-F6EECF244321}">
                <p14:modId xmlns:p14="http://schemas.microsoft.com/office/powerpoint/2010/main" val="139004025"/>
              </p:ext>
            </p:extLst>
          </p:nvPr>
        </p:nvGraphicFramePr>
        <p:xfrm>
          <a:off x="152400" y="1229360"/>
          <a:ext cx="8839199" cy="512572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1322073862"/>
                    </a:ext>
                  </a:extLst>
                </a:gridCol>
                <a:gridCol w="1509712">
                  <a:extLst>
                    <a:ext uri="{9D8B030D-6E8A-4147-A177-3AD203B41FA5}">
                      <a16:colId xmlns:a16="http://schemas.microsoft.com/office/drawing/2014/main" val="3215596390"/>
                    </a:ext>
                  </a:extLst>
                </a:gridCol>
                <a:gridCol w="3443288">
                  <a:extLst>
                    <a:ext uri="{9D8B030D-6E8A-4147-A177-3AD203B41FA5}">
                      <a16:colId xmlns:a16="http://schemas.microsoft.com/office/drawing/2014/main" val="2972339752"/>
                    </a:ext>
                  </a:extLst>
                </a:gridCol>
                <a:gridCol w="3047999">
                  <a:extLst>
                    <a:ext uri="{9D8B030D-6E8A-4147-A177-3AD203B41FA5}">
                      <a16:colId xmlns:a16="http://schemas.microsoft.com/office/drawing/2014/main" val="3610249844"/>
                    </a:ext>
                  </a:extLst>
                </a:gridCol>
              </a:tblGrid>
              <a:tr h="370840">
                <a:tc>
                  <a:txBody>
                    <a:bodyPr/>
                    <a:lstStyle/>
                    <a:p>
                      <a:pPr algn="ctr"/>
                      <a:r>
                        <a:rPr lang="en-US" sz="1400" baseline="0" dirty="0"/>
                        <a:t>Seq no</a:t>
                      </a:r>
                    </a:p>
                  </a:txBody>
                  <a:tcPr/>
                </a:tc>
                <a:tc>
                  <a:txBody>
                    <a:bodyPr/>
                    <a:lstStyle/>
                    <a:p>
                      <a:pPr algn="ctr"/>
                      <a:r>
                        <a:rPr lang="en-US" sz="1400" baseline="0" dirty="0"/>
                        <a:t>Milestone</a:t>
                      </a:r>
                    </a:p>
                  </a:txBody>
                  <a:tcPr/>
                </a:tc>
                <a:tc>
                  <a:txBody>
                    <a:bodyPr/>
                    <a:lstStyle/>
                    <a:p>
                      <a:pPr algn="ctr"/>
                      <a:r>
                        <a:rPr lang="en-US" sz="1400" baseline="0" dirty="0"/>
                        <a:t>Purpose</a:t>
                      </a:r>
                    </a:p>
                  </a:txBody>
                  <a:tcPr/>
                </a:tc>
                <a:tc>
                  <a:txBody>
                    <a:bodyPr/>
                    <a:lstStyle/>
                    <a:p>
                      <a:pPr algn="ctr"/>
                      <a:r>
                        <a:rPr lang="en-US" sz="1400" baseline="0" dirty="0"/>
                        <a:t>Key Tasks</a:t>
                      </a:r>
                    </a:p>
                  </a:txBody>
                  <a:tcPr/>
                </a:tc>
                <a:extLst>
                  <a:ext uri="{0D108BD9-81ED-4DB2-BD59-A6C34878D82A}">
                    <a16:rowId xmlns:a16="http://schemas.microsoft.com/office/drawing/2014/main" val="458499429"/>
                  </a:ext>
                </a:extLst>
              </a:tr>
              <a:tr h="370840">
                <a:tc>
                  <a:txBody>
                    <a:bodyPr/>
                    <a:lstStyle/>
                    <a:p>
                      <a:pPr marL="0" algn="l" defTabSz="457200" rtl="0" eaLnBrk="1" latinLnBrk="0" hangingPunct="1"/>
                      <a:r>
                        <a:rPr lang="en-US" sz="1200" kern="1200" baseline="0" dirty="0">
                          <a:solidFill>
                            <a:schemeClr val="dk1"/>
                          </a:solidFill>
                          <a:latin typeface="+mn-lt"/>
                          <a:ea typeface="+mn-ea"/>
                          <a:cs typeface="+mn-cs"/>
                        </a:rPr>
                        <a:t>8</a:t>
                      </a:r>
                    </a:p>
                  </a:txBody>
                  <a:tcPr/>
                </a:tc>
                <a:tc>
                  <a:txBody>
                    <a:bodyPr/>
                    <a:lstStyle/>
                    <a:p>
                      <a:pPr marL="0" algn="l" defTabSz="457200" rtl="0" eaLnBrk="1" latinLnBrk="0" hangingPunct="1"/>
                      <a:r>
                        <a:rPr lang="en-US" sz="1200" kern="1200" baseline="0" dirty="0">
                          <a:solidFill>
                            <a:schemeClr val="dk1"/>
                          </a:solidFill>
                          <a:latin typeface="+mn-lt"/>
                          <a:ea typeface="+mn-ea"/>
                          <a:cs typeface="+mn-cs"/>
                        </a:rPr>
                        <a:t>Explore the model architecture</a:t>
                      </a:r>
                    </a:p>
                  </a:txBody>
                  <a:tcPr/>
                </a:tc>
                <a:tc>
                  <a:txBody>
                    <a:bodyPr/>
                    <a:lstStyle/>
                    <a:p>
                      <a:pPr marL="0" algn="l" defTabSz="457200" rtl="0" eaLnBrk="1" latinLnBrk="0" hangingPunct="1"/>
                      <a:r>
                        <a:rPr lang="en-US" sz="1200" kern="1200" baseline="0" dirty="0">
                          <a:solidFill>
                            <a:schemeClr val="dk1"/>
                          </a:solidFill>
                          <a:latin typeface="+mn-lt"/>
                          <a:ea typeface="+mn-ea"/>
                          <a:cs typeface="+mn-cs"/>
                        </a:rPr>
                        <a:t>If using deep neural networks, select the right input and output layer size, number of hidden layers, </a:t>
                      </a:r>
                    </a:p>
                  </a:txBody>
                  <a:tcPr/>
                </a:tc>
                <a:tc>
                  <a:txBody>
                    <a:bodyPr/>
                    <a:lstStyle/>
                    <a:p>
                      <a:pPr marL="0" algn="l" defTabSz="457200" rtl="0" eaLnBrk="1" latinLnBrk="0" hangingPunct="1"/>
                      <a:r>
                        <a:rPr lang="en-US" sz="1200" kern="1200" baseline="0" dirty="0">
                          <a:solidFill>
                            <a:schemeClr val="dk1"/>
                          </a:solidFill>
                          <a:latin typeface="+mn-lt"/>
                          <a:ea typeface="+mn-ea"/>
                          <a:cs typeface="+mn-cs"/>
                        </a:rPr>
                        <a:t>Input / ouput layer size</a:t>
                      </a:r>
                    </a:p>
                    <a:p>
                      <a:pPr marL="0" algn="l" defTabSz="457200" rtl="0" eaLnBrk="1" latinLnBrk="0" hangingPunct="1"/>
                      <a:r>
                        <a:rPr lang="en-US" sz="1200" kern="1200" baseline="0" dirty="0">
                          <a:solidFill>
                            <a:schemeClr val="dk1"/>
                          </a:solidFill>
                          <a:latin typeface="+mn-lt"/>
                          <a:ea typeface="+mn-ea"/>
                          <a:cs typeface="+mn-cs"/>
                        </a:rPr>
                        <a:t>Hidden layers and size</a:t>
                      </a:r>
                    </a:p>
                    <a:p>
                      <a:pPr marL="0" algn="l" defTabSz="457200" rtl="0" eaLnBrk="1" latinLnBrk="0" hangingPunct="1"/>
                      <a:r>
                        <a:rPr lang="en-US" sz="1200" kern="1200" baseline="0" dirty="0">
                          <a:solidFill>
                            <a:schemeClr val="dk1"/>
                          </a:solidFill>
                          <a:latin typeface="+mn-lt"/>
                          <a:ea typeface="+mn-ea"/>
                          <a:cs typeface="+mn-cs"/>
                        </a:rPr>
                        <a:t>Activation functions, loss functions, optimizer function and variants </a:t>
                      </a:r>
                    </a:p>
                  </a:txBody>
                  <a:tcPr/>
                </a:tc>
                <a:extLst>
                  <a:ext uri="{0D108BD9-81ED-4DB2-BD59-A6C34878D82A}">
                    <a16:rowId xmlns:a16="http://schemas.microsoft.com/office/drawing/2014/main" val="2314371613"/>
                  </a:ext>
                </a:extLst>
              </a:tr>
              <a:tr h="370840">
                <a:tc>
                  <a:txBody>
                    <a:bodyPr/>
                    <a:lstStyle/>
                    <a:p>
                      <a:pPr marL="0" algn="l" defTabSz="457200" rtl="0" eaLnBrk="1" latinLnBrk="0" hangingPunct="1"/>
                      <a:r>
                        <a:rPr lang="en-US" sz="1200" kern="1200" baseline="0" dirty="0">
                          <a:solidFill>
                            <a:schemeClr val="dk1"/>
                          </a:solidFill>
                          <a:latin typeface="+mn-lt"/>
                          <a:ea typeface="+mn-ea"/>
                          <a:cs typeface="+mn-cs"/>
                        </a:rPr>
                        <a:t>9</a:t>
                      </a:r>
                    </a:p>
                  </a:txBody>
                  <a:tcPr/>
                </a:tc>
                <a:tc>
                  <a:txBody>
                    <a:bodyPr/>
                    <a:lstStyle/>
                    <a:p>
                      <a:pPr marL="0" algn="l" defTabSz="457200" rtl="0" eaLnBrk="1" latinLnBrk="0" hangingPunct="1"/>
                      <a:r>
                        <a:rPr lang="en-US" sz="1200" kern="1200" baseline="0" dirty="0">
                          <a:solidFill>
                            <a:schemeClr val="dk1"/>
                          </a:solidFill>
                          <a:latin typeface="+mn-lt"/>
                          <a:ea typeface="+mn-ea"/>
                          <a:cs typeface="+mn-cs"/>
                        </a:rPr>
                        <a:t>Build and compile the model</a:t>
                      </a:r>
                    </a:p>
                  </a:txBody>
                  <a:tcPr/>
                </a:tc>
                <a:tc>
                  <a:txBody>
                    <a:bodyPr/>
                    <a:lstStyle/>
                    <a:p>
                      <a:pPr marL="0" algn="l" defTabSz="457200" rtl="0" eaLnBrk="1" latinLnBrk="0" hangingPunct="1"/>
                      <a:r>
                        <a:rPr lang="en-US" sz="1200" kern="1200" baseline="0" dirty="0">
                          <a:solidFill>
                            <a:schemeClr val="dk1"/>
                          </a:solidFill>
                          <a:latin typeface="+mn-lt"/>
                          <a:ea typeface="+mn-ea"/>
                          <a:cs typeface="+mn-cs"/>
                        </a:rPr>
                        <a:t>Build the models </a:t>
                      </a:r>
                    </a:p>
                  </a:txBody>
                  <a:tcPr/>
                </a:tc>
                <a:tc>
                  <a:txBody>
                    <a:bodyPr/>
                    <a:lstStyle/>
                    <a:p>
                      <a:pPr marL="0" algn="l" defTabSz="457200" rtl="0" eaLnBrk="1" latinLnBrk="0" hangingPunct="1"/>
                      <a:r>
                        <a:rPr lang="en-US" sz="1200" kern="1200" baseline="0" dirty="0">
                          <a:solidFill>
                            <a:schemeClr val="dk1"/>
                          </a:solidFill>
                          <a:latin typeface="+mn-lt"/>
                          <a:ea typeface="+mn-ea"/>
                          <a:cs typeface="+mn-cs"/>
                        </a:rPr>
                        <a:t>Build the model in Python with minimal coding (use functions)</a:t>
                      </a:r>
                    </a:p>
                  </a:txBody>
                  <a:tcPr/>
                </a:tc>
                <a:extLst>
                  <a:ext uri="{0D108BD9-81ED-4DB2-BD59-A6C34878D82A}">
                    <a16:rowId xmlns:a16="http://schemas.microsoft.com/office/drawing/2014/main" val="1116901794"/>
                  </a:ext>
                </a:extLst>
              </a:tr>
              <a:tr h="370840">
                <a:tc>
                  <a:txBody>
                    <a:bodyPr/>
                    <a:lstStyle/>
                    <a:p>
                      <a:pPr marL="0" algn="l" defTabSz="457200" rtl="0" eaLnBrk="1" latinLnBrk="0" hangingPunct="1"/>
                      <a:r>
                        <a:rPr lang="en-US" sz="1200" kern="1200" baseline="0" dirty="0">
                          <a:solidFill>
                            <a:schemeClr val="dk1"/>
                          </a:solidFill>
                          <a:latin typeface="+mn-lt"/>
                          <a:ea typeface="+mn-ea"/>
                          <a:cs typeface="+mn-cs"/>
                        </a:rPr>
                        <a:t>10</a:t>
                      </a:r>
                    </a:p>
                  </a:txBody>
                  <a:tcPr/>
                </a:tc>
                <a:tc>
                  <a:txBody>
                    <a:bodyPr/>
                    <a:lstStyle/>
                    <a:p>
                      <a:pPr marL="0" algn="l" defTabSz="457200" rtl="0" eaLnBrk="1" latinLnBrk="0" hangingPunct="1"/>
                      <a:r>
                        <a:rPr lang="en-US" sz="1200" kern="1200" baseline="0" dirty="0">
                          <a:solidFill>
                            <a:schemeClr val="dk1"/>
                          </a:solidFill>
                          <a:latin typeface="+mn-lt"/>
                          <a:ea typeface="+mn-ea"/>
                          <a:cs typeface="+mn-cs"/>
                        </a:rPr>
                        <a:t>Hyper parameter tuning</a:t>
                      </a:r>
                    </a:p>
                  </a:txBody>
                  <a:tcPr/>
                </a:tc>
                <a:tc>
                  <a:txBody>
                    <a:bodyPr/>
                    <a:lstStyle/>
                    <a:p>
                      <a:pPr marL="0" algn="l" defTabSz="457200" rtl="0" eaLnBrk="1" latinLnBrk="0" hangingPunct="1"/>
                      <a:r>
                        <a:rPr lang="en-US" sz="1200" kern="1200" baseline="0" dirty="0">
                          <a:solidFill>
                            <a:schemeClr val="dk1"/>
                          </a:solidFill>
                          <a:latin typeface="+mn-lt"/>
                          <a:ea typeface="+mn-ea"/>
                          <a:cs typeface="+mn-cs"/>
                        </a:rPr>
                        <a:t>For the selected algorithms, evaluate the hyper parameters </a:t>
                      </a:r>
                    </a:p>
                  </a:txBody>
                  <a:tcPr/>
                </a:tc>
                <a:tc>
                  <a:txBody>
                    <a:bodyPr/>
                    <a:lstStyle/>
                    <a:p>
                      <a:pPr marL="0" algn="l" defTabSz="457200" rtl="0" eaLnBrk="1" latinLnBrk="0" hangingPunct="1"/>
                      <a:r>
                        <a:rPr lang="en-US" sz="1200" kern="1200" baseline="0" dirty="0">
                          <a:solidFill>
                            <a:schemeClr val="dk1"/>
                          </a:solidFill>
                          <a:latin typeface="+mn-lt"/>
                          <a:ea typeface="+mn-ea"/>
                          <a:cs typeface="+mn-cs"/>
                        </a:rPr>
                        <a:t>Use random grid search to identify optimal values of the hyper parameters</a:t>
                      </a:r>
                    </a:p>
                  </a:txBody>
                  <a:tcPr/>
                </a:tc>
                <a:extLst>
                  <a:ext uri="{0D108BD9-81ED-4DB2-BD59-A6C34878D82A}">
                    <a16:rowId xmlns:a16="http://schemas.microsoft.com/office/drawing/2014/main" val="262805941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dk1"/>
                          </a:solidFill>
                          <a:latin typeface="+mn-lt"/>
                          <a:ea typeface="+mn-ea"/>
                          <a:cs typeface="+mn-cs"/>
                        </a:rPr>
                        <a:t>11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dk1"/>
                          </a:solidFill>
                          <a:latin typeface="+mn-lt"/>
                          <a:ea typeface="+mn-ea"/>
                          <a:cs typeface="+mn-cs"/>
                        </a:rPr>
                        <a:t>Evaluate the models</a:t>
                      </a:r>
                    </a:p>
                  </a:txBody>
                  <a:tcPr/>
                </a:tc>
                <a:tc>
                  <a:txBody>
                    <a:bodyPr/>
                    <a:lstStyle/>
                    <a:p>
                      <a:pPr marL="0" algn="l" defTabSz="457200" rtl="0" eaLnBrk="1" latinLnBrk="0" hangingPunct="1"/>
                      <a:r>
                        <a:rPr lang="en-US" sz="1200" kern="1200" baseline="0" dirty="0">
                          <a:solidFill>
                            <a:schemeClr val="dk1"/>
                          </a:solidFill>
                          <a:latin typeface="+mn-lt"/>
                          <a:ea typeface="+mn-ea"/>
                          <a:cs typeface="+mn-cs"/>
                        </a:rPr>
                        <a:t>Assess the reliability of the model and estimate the range of accuracy at 95% confidence for each model</a:t>
                      </a:r>
                    </a:p>
                  </a:txBody>
                  <a:tcPr/>
                </a:tc>
                <a:tc>
                  <a:txBody>
                    <a:bodyPr/>
                    <a:lstStyle/>
                    <a:p>
                      <a:pPr marL="0" algn="l" defTabSz="457200" rtl="0" eaLnBrk="1" latinLnBrk="0" hangingPunct="1"/>
                      <a:r>
                        <a:rPr lang="en-US" sz="1200" kern="1200" baseline="0" dirty="0" err="1">
                          <a:solidFill>
                            <a:schemeClr val="dk1"/>
                          </a:solidFill>
                          <a:latin typeface="+mn-lt"/>
                          <a:ea typeface="+mn-ea"/>
                          <a:cs typeface="+mn-cs"/>
                        </a:rPr>
                        <a:t>Kfold</a:t>
                      </a:r>
                      <a:r>
                        <a:rPr lang="en-US" sz="1200" kern="1200" baseline="0" dirty="0">
                          <a:solidFill>
                            <a:schemeClr val="dk1"/>
                          </a:solidFill>
                          <a:latin typeface="+mn-lt"/>
                          <a:ea typeface="+mn-ea"/>
                          <a:cs typeface="+mn-cs"/>
                        </a:rPr>
                        <a:t> Cross Validation / Bootstrap sampling on test data, Use confusion matrix, classification metrics to ensure model will generalize, </a:t>
                      </a:r>
                      <a:r>
                        <a:rPr lang="en-US" sz="1200" kern="1200" baseline="0" dirty="0" err="1">
                          <a:solidFill>
                            <a:schemeClr val="dk1"/>
                          </a:solidFill>
                          <a:latin typeface="+mn-lt"/>
                          <a:ea typeface="+mn-ea"/>
                          <a:cs typeface="+mn-cs"/>
                        </a:rPr>
                        <a:t>PowerTest</a:t>
                      </a:r>
                      <a:endParaRPr lang="en-US" sz="1200" kern="1200" baseline="0" dirty="0">
                        <a:solidFill>
                          <a:schemeClr val="dk1"/>
                        </a:solidFill>
                        <a:latin typeface="+mn-lt"/>
                        <a:ea typeface="+mn-ea"/>
                        <a:cs typeface="+mn-cs"/>
                      </a:endParaRPr>
                    </a:p>
                  </a:txBody>
                  <a:tcPr/>
                </a:tc>
                <a:extLst>
                  <a:ext uri="{0D108BD9-81ED-4DB2-BD59-A6C34878D82A}">
                    <a16:rowId xmlns:a16="http://schemas.microsoft.com/office/drawing/2014/main" val="279438390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dk1"/>
                          </a:solidFill>
                          <a:latin typeface="+mn-lt"/>
                          <a:ea typeface="+mn-ea"/>
                          <a:cs typeface="+mn-cs"/>
                        </a:rPr>
                        <a:t>12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dk1"/>
                          </a:solidFill>
                          <a:latin typeface="+mn-lt"/>
                          <a:ea typeface="+mn-ea"/>
                          <a:cs typeface="+mn-cs"/>
                        </a:rPr>
                        <a:t>Ensemble the model</a:t>
                      </a:r>
                    </a:p>
                  </a:txBody>
                  <a:tcPr/>
                </a:tc>
                <a:tc>
                  <a:txBody>
                    <a:bodyPr/>
                    <a:lstStyle/>
                    <a:p>
                      <a:pPr marL="0" algn="l" defTabSz="457200" rtl="0" eaLnBrk="1" latinLnBrk="0" hangingPunct="1"/>
                      <a:r>
                        <a:rPr lang="en-US" sz="1200" kern="1200" baseline="0" dirty="0">
                          <a:solidFill>
                            <a:schemeClr val="dk1"/>
                          </a:solidFill>
                          <a:latin typeface="+mn-lt"/>
                          <a:ea typeface="+mn-ea"/>
                          <a:cs typeface="+mn-cs"/>
                        </a:rPr>
                        <a:t>Select the top few models based on their 95% confidence performance and ensemble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dk1"/>
                          </a:solidFill>
                          <a:latin typeface="+mn-lt"/>
                          <a:ea typeface="+mn-ea"/>
                          <a:cs typeface="+mn-cs"/>
                        </a:rPr>
                        <a:t>Select appropriate ensemble techniques – Bagging ,Boosting, </a:t>
                      </a:r>
                      <a:r>
                        <a:rPr lang="en-US" sz="1200" kern="1200" baseline="0" dirty="0" err="1">
                          <a:solidFill>
                            <a:schemeClr val="dk1"/>
                          </a:solidFill>
                          <a:latin typeface="+mn-lt"/>
                          <a:ea typeface="+mn-ea"/>
                          <a:cs typeface="+mn-cs"/>
                        </a:rPr>
                        <a:t>RandomForest</a:t>
                      </a:r>
                      <a:endParaRPr lang="en-US" sz="1200" kern="1200" baseline="0" dirty="0">
                        <a:solidFill>
                          <a:schemeClr val="dk1"/>
                        </a:solidFill>
                        <a:latin typeface="+mn-lt"/>
                        <a:ea typeface="+mn-ea"/>
                        <a:cs typeface="+mn-cs"/>
                      </a:endParaRPr>
                    </a:p>
                  </a:txBody>
                  <a:tcPr/>
                </a:tc>
                <a:extLst>
                  <a:ext uri="{0D108BD9-81ED-4DB2-BD59-A6C34878D82A}">
                    <a16:rowId xmlns:a16="http://schemas.microsoft.com/office/drawing/2014/main" val="380332120"/>
                  </a:ext>
                </a:extLst>
              </a:tr>
              <a:tr h="370840">
                <a:tc>
                  <a:txBody>
                    <a:bodyPr/>
                    <a:lstStyle/>
                    <a:p>
                      <a:pPr marL="0" algn="l" defTabSz="457200" rtl="0" eaLnBrk="1" latinLnBrk="0" hangingPunct="1"/>
                      <a:r>
                        <a:rPr lang="en-US" sz="1200" kern="1200" baseline="0" dirty="0">
                          <a:solidFill>
                            <a:schemeClr val="dk1"/>
                          </a:solidFill>
                          <a:latin typeface="+mn-lt"/>
                          <a:ea typeface="+mn-ea"/>
                          <a:cs typeface="+mn-cs"/>
                        </a:rPr>
                        <a:t>13</a:t>
                      </a:r>
                    </a:p>
                  </a:txBody>
                  <a:tcPr/>
                </a:tc>
                <a:tc>
                  <a:txBody>
                    <a:bodyPr/>
                    <a:lstStyle/>
                    <a:p>
                      <a:pPr marL="0" algn="l" defTabSz="457200" rtl="0" eaLnBrk="1" latinLnBrk="0" hangingPunct="1"/>
                      <a:r>
                        <a:rPr lang="en-US" sz="1200" kern="1200" baseline="0" dirty="0">
                          <a:solidFill>
                            <a:schemeClr val="dk1"/>
                          </a:solidFill>
                          <a:latin typeface="+mn-lt"/>
                          <a:ea typeface="+mn-ea"/>
                          <a:cs typeface="+mn-cs"/>
                        </a:rPr>
                        <a:t>Create the pipeline</a:t>
                      </a:r>
                    </a:p>
                  </a:txBody>
                  <a:tcPr/>
                </a:tc>
                <a:tc>
                  <a:txBody>
                    <a:bodyPr/>
                    <a:lstStyle/>
                    <a:p>
                      <a:pPr marL="0" algn="l" defTabSz="457200" rtl="0" eaLnBrk="1" latinLnBrk="0" hangingPunct="1"/>
                      <a:r>
                        <a:rPr lang="en-US" sz="1200" kern="1200" baseline="0" dirty="0">
                          <a:solidFill>
                            <a:schemeClr val="dk1"/>
                          </a:solidFill>
                          <a:latin typeface="+mn-lt"/>
                          <a:ea typeface="+mn-ea"/>
                          <a:cs typeface="+mn-cs"/>
                        </a:rPr>
                        <a:t>Standardize the steps for data transformation that were employed to create the model</a:t>
                      </a:r>
                    </a:p>
                  </a:txBody>
                  <a:tcPr/>
                </a:tc>
                <a:tc>
                  <a:txBody>
                    <a:bodyPr/>
                    <a:lstStyle/>
                    <a:p>
                      <a:pPr marL="0" algn="l" defTabSz="457200" rtl="0" eaLnBrk="1" latinLnBrk="0" hangingPunct="1"/>
                      <a:r>
                        <a:rPr lang="en-US" sz="1200" kern="1200" baseline="0" dirty="0">
                          <a:solidFill>
                            <a:schemeClr val="dk1"/>
                          </a:solidFill>
                          <a:latin typeface="+mn-lt"/>
                          <a:ea typeface="+mn-ea"/>
                          <a:cs typeface="+mn-cs"/>
                        </a:rPr>
                        <a:t>Make pipeline, check the pipeline on test set</a:t>
                      </a:r>
                    </a:p>
                  </a:txBody>
                  <a:tcPr/>
                </a:tc>
                <a:extLst>
                  <a:ext uri="{0D108BD9-81ED-4DB2-BD59-A6C34878D82A}">
                    <a16:rowId xmlns:a16="http://schemas.microsoft.com/office/drawing/2014/main" val="316224778"/>
                  </a:ext>
                </a:extLst>
              </a:tr>
              <a:tr h="370840">
                <a:tc>
                  <a:txBody>
                    <a:bodyPr/>
                    <a:lstStyle/>
                    <a:p>
                      <a:pPr marL="0" algn="l" defTabSz="457200" rtl="0" eaLnBrk="1" latinLnBrk="0" hangingPunct="1"/>
                      <a:r>
                        <a:rPr lang="en-US" sz="1200" kern="1200" baseline="0" dirty="0">
                          <a:solidFill>
                            <a:schemeClr val="dk1"/>
                          </a:solidFill>
                          <a:latin typeface="+mn-lt"/>
                          <a:ea typeface="+mn-ea"/>
                          <a:cs typeface="+mn-cs"/>
                        </a:rPr>
                        <a:t>14</a:t>
                      </a:r>
                    </a:p>
                  </a:txBody>
                  <a:tcPr/>
                </a:tc>
                <a:tc>
                  <a:txBody>
                    <a:bodyPr/>
                    <a:lstStyle/>
                    <a:p>
                      <a:pPr marL="0" algn="l" defTabSz="457200" rtl="0" eaLnBrk="1" latinLnBrk="0" hangingPunct="1"/>
                      <a:r>
                        <a:rPr lang="en-US" sz="1200" kern="1200" baseline="0" dirty="0">
                          <a:solidFill>
                            <a:schemeClr val="dk1"/>
                          </a:solidFill>
                          <a:latin typeface="+mn-lt"/>
                          <a:ea typeface="+mn-ea"/>
                          <a:cs typeface="+mn-cs"/>
                        </a:rPr>
                        <a:t>Deploy the model</a:t>
                      </a:r>
                    </a:p>
                  </a:txBody>
                  <a:tcPr/>
                </a:tc>
                <a:tc>
                  <a:txBody>
                    <a:bodyPr/>
                    <a:lstStyle/>
                    <a:p>
                      <a:pPr marL="0" algn="l" defTabSz="457200" rtl="0" eaLnBrk="1" latinLnBrk="0" hangingPunct="1"/>
                      <a:r>
                        <a:rPr lang="en-US" sz="1200" kern="1200" baseline="0" dirty="0">
                          <a:solidFill>
                            <a:schemeClr val="dk1"/>
                          </a:solidFill>
                          <a:latin typeface="+mn-lt"/>
                          <a:ea typeface="+mn-ea"/>
                          <a:cs typeface="+mn-cs"/>
                        </a:rPr>
                        <a:t>Deploy the model in production environment. </a:t>
                      </a:r>
                    </a:p>
                  </a:txBody>
                  <a:tcPr/>
                </a:tc>
                <a:tc>
                  <a:txBody>
                    <a:bodyPr/>
                    <a:lstStyle/>
                    <a:p>
                      <a:pPr marL="0" algn="l" defTabSz="457200" rtl="0" eaLnBrk="1" latinLnBrk="0" hangingPunct="1"/>
                      <a:r>
                        <a:rPr lang="en-US" sz="1200" kern="1200" baseline="0" dirty="0">
                          <a:solidFill>
                            <a:schemeClr val="dk1"/>
                          </a:solidFill>
                          <a:latin typeface="+mn-lt"/>
                          <a:ea typeface="+mn-ea"/>
                          <a:cs typeface="+mn-cs"/>
                        </a:rPr>
                        <a:t>Integrate with existing processes/ re-design the process flows/</a:t>
                      </a:r>
                    </a:p>
                  </a:txBody>
                  <a:tcPr/>
                </a:tc>
                <a:extLst>
                  <a:ext uri="{0D108BD9-81ED-4DB2-BD59-A6C34878D82A}">
                    <a16:rowId xmlns:a16="http://schemas.microsoft.com/office/drawing/2014/main" val="934731023"/>
                  </a:ext>
                </a:extLst>
              </a:tr>
              <a:tr h="370840">
                <a:tc>
                  <a:txBody>
                    <a:bodyPr/>
                    <a:lstStyle/>
                    <a:p>
                      <a:pPr marL="0" algn="l" defTabSz="457200" rtl="0" eaLnBrk="1" latinLnBrk="0" hangingPunct="1"/>
                      <a:r>
                        <a:rPr lang="en-US" sz="1200" kern="1200" baseline="0" dirty="0">
                          <a:solidFill>
                            <a:schemeClr val="dk1"/>
                          </a:solidFill>
                          <a:latin typeface="+mn-lt"/>
                          <a:ea typeface="+mn-ea"/>
                          <a:cs typeface="+mn-cs"/>
                        </a:rPr>
                        <a:t>15</a:t>
                      </a:r>
                    </a:p>
                  </a:txBody>
                  <a:tcPr/>
                </a:tc>
                <a:tc>
                  <a:txBody>
                    <a:bodyPr/>
                    <a:lstStyle/>
                    <a:p>
                      <a:pPr marL="0" algn="l" defTabSz="457200" rtl="0" eaLnBrk="1" latinLnBrk="0" hangingPunct="1"/>
                      <a:r>
                        <a:rPr lang="en-US" sz="1200" kern="1200" baseline="0" dirty="0">
                          <a:solidFill>
                            <a:schemeClr val="dk1"/>
                          </a:solidFill>
                          <a:latin typeface="+mn-lt"/>
                          <a:ea typeface="+mn-ea"/>
                          <a:cs typeface="+mn-cs"/>
                        </a:rPr>
                        <a:t>Project Report </a:t>
                      </a:r>
                    </a:p>
                  </a:txBody>
                  <a:tcPr/>
                </a:tc>
                <a:tc>
                  <a:txBody>
                    <a:bodyPr/>
                    <a:lstStyle/>
                    <a:p>
                      <a:pPr marL="0" algn="l" defTabSz="457200" rtl="0" eaLnBrk="1" latinLnBrk="0" hangingPunct="1"/>
                      <a:r>
                        <a:rPr lang="en-US" sz="1200" kern="1200" baseline="0" dirty="0">
                          <a:solidFill>
                            <a:schemeClr val="dk1"/>
                          </a:solidFill>
                          <a:latin typeface="+mn-lt"/>
                          <a:ea typeface="+mn-ea"/>
                          <a:cs typeface="+mn-cs"/>
                        </a:rPr>
                        <a:t>Document the steps and methodologies </a:t>
                      </a:r>
                    </a:p>
                  </a:txBody>
                  <a:tcPr/>
                </a:tc>
                <a:tc>
                  <a:txBody>
                    <a:bodyPr/>
                    <a:lstStyle/>
                    <a:p>
                      <a:pPr marL="0" algn="l" defTabSz="457200" rtl="0" eaLnBrk="1" latinLnBrk="0" hangingPunct="1"/>
                      <a:r>
                        <a:rPr lang="en-US" sz="1200" kern="1200" baseline="0" dirty="0">
                          <a:solidFill>
                            <a:schemeClr val="dk1"/>
                          </a:solidFill>
                          <a:latin typeface="+mn-lt"/>
                          <a:ea typeface="+mn-ea"/>
                          <a:cs typeface="+mn-cs"/>
                        </a:rPr>
                        <a:t>Document the steps taken for every milestone (The documentation should be done in the code to explain the steps and also separately in detail at project level</a:t>
                      </a:r>
                    </a:p>
                  </a:txBody>
                  <a:tcPr/>
                </a:tc>
                <a:extLst>
                  <a:ext uri="{0D108BD9-81ED-4DB2-BD59-A6C34878D82A}">
                    <a16:rowId xmlns:a16="http://schemas.microsoft.com/office/drawing/2014/main" val="2550621421"/>
                  </a:ext>
                </a:extLst>
              </a:tr>
            </a:tbl>
          </a:graphicData>
        </a:graphic>
      </p:graphicFrame>
      <p:sp>
        <p:nvSpPr>
          <p:cNvPr id="9" name="TextBox 8">
            <a:extLst>
              <a:ext uri="{FF2B5EF4-FFF2-40B4-BE49-F238E27FC236}">
                <a16:creationId xmlns:a16="http://schemas.microsoft.com/office/drawing/2014/main" id="{0D1C7951-30BA-4EE8-A12D-02876D93CA50}"/>
              </a:ext>
            </a:extLst>
          </p:cNvPr>
          <p:cNvSpPr txBox="1"/>
          <p:nvPr/>
        </p:nvSpPr>
        <p:spPr>
          <a:xfrm>
            <a:off x="3429000" y="695960"/>
            <a:ext cx="1600200" cy="369332"/>
          </a:xfrm>
          <a:prstGeom prst="rect">
            <a:avLst/>
          </a:prstGeom>
          <a:noFill/>
        </p:spPr>
        <p:txBody>
          <a:bodyPr wrap="square" rtlCol="0">
            <a:spAutoFit/>
          </a:bodyPr>
          <a:lstStyle/>
          <a:p>
            <a:r>
              <a:rPr lang="en-US" b="1" dirty="0"/>
              <a:t>Project Flow</a:t>
            </a:r>
          </a:p>
        </p:txBody>
      </p:sp>
    </p:spTree>
    <p:extLst>
      <p:ext uri="{BB962C8B-B14F-4D97-AF65-F5344CB8AC3E}">
        <p14:creationId xmlns:p14="http://schemas.microsoft.com/office/powerpoint/2010/main" val="452781555"/>
      </p:ext>
    </p:extLst>
  </p:cSld>
  <p:clrMapOvr>
    <a:masterClrMapping/>
  </p:clrMapOvr>
  <p:transition spd="med">
    <p:wipe dir="d"/>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ffice Theme">
  <a:themeElements>
    <a:clrScheme name="Wipro Master Colors">
      <a:dk1>
        <a:sysClr val="windowText" lastClr="000000"/>
      </a:dk1>
      <a:lt1>
        <a:srgbClr val="FFFFFF"/>
      </a:lt1>
      <a:dk2>
        <a:srgbClr val="3C3D48"/>
      </a:dk2>
      <a:lt2>
        <a:srgbClr val="CFD0D7"/>
      </a:lt2>
      <a:accent1>
        <a:srgbClr val="03A2DF"/>
      </a:accent1>
      <a:accent2>
        <a:srgbClr val="81C240"/>
      </a:accent2>
      <a:accent3>
        <a:srgbClr val="A757A0"/>
      </a:accent3>
      <a:accent4>
        <a:srgbClr val="FECD07"/>
      </a:accent4>
      <a:accent5>
        <a:srgbClr val="EE2D30"/>
      </a:accent5>
      <a:accent6>
        <a:srgbClr val="A1A2B1"/>
      </a:accent6>
      <a:hlink>
        <a:srgbClr val="81C240"/>
      </a:hlink>
      <a:folHlink>
        <a:srgbClr val="68CFF4"/>
      </a:folHlink>
    </a:clrScheme>
    <a:fontScheme name="WIPRO PP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82329</TotalTime>
  <Words>12387</Words>
  <Application>Microsoft Office PowerPoint</Application>
  <PresentationFormat>On-screen Show (4:3)</PresentationFormat>
  <Paragraphs>1293</Paragraphs>
  <Slides>103</Slides>
  <Notes>34</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103</vt:i4>
      </vt:variant>
    </vt:vector>
  </HeadingPairs>
  <TitlesOfParts>
    <vt:vector size="111" baseType="lpstr">
      <vt:lpstr>Arial</vt:lpstr>
      <vt:lpstr>Calibri</vt:lpstr>
      <vt:lpstr>Cambria Math</vt:lpstr>
      <vt:lpstr>Courier New</vt:lpstr>
      <vt:lpstr>Georgia</vt:lpstr>
      <vt:lpstr>Gill Sans MT</vt:lpstr>
      <vt:lpstr>Office Theme</vt:lpstr>
      <vt:lpstr>Packager Shell Object</vt:lpstr>
      <vt:lpstr>PowerPoint Presentation</vt:lpstr>
      <vt:lpstr>PowerPoint Presentation</vt:lpstr>
      <vt:lpstr>PowerPoint Presentation</vt:lpstr>
      <vt:lpstr>PowerPoint Presentation</vt:lpstr>
      <vt:lpstr>Modelling Errors</vt:lpstr>
      <vt:lpstr> Modelling Errors – Variance error</vt:lpstr>
      <vt:lpstr>PowerPoint Presentation</vt:lpstr>
      <vt:lpstr>Modelling Errors</vt:lpstr>
      <vt:lpstr>PowerPoint Presentation</vt:lpstr>
      <vt:lpstr>Fitness of a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performance measures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Wipro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ThemeGallery PowerTemplate</dc:title>
  <dc:creator>Valued Customer</dc:creator>
  <cp:lastModifiedBy>mukhiya1972@outlook.com</cp:lastModifiedBy>
  <cp:revision>1931</cp:revision>
  <dcterms:created xsi:type="dcterms:W3CDTF">2012-11-25T06:27:51Z</dcterms:created>
  <dcterms:modified xsi:type="dcterms:W3CDTF">2019-10-13T01:58:10Z</dcterms:modified>
</cp:coreProperties>
</file>